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501" r:id="rId2"/>
    <p:sldId id="480" r:id="rId3"/>
    <p:sldId id="481" r:id="rId4"/>
    <p:sldId id="482" r:id="rId5"/>
    <p:sldId id="485" r:id="rId6"/>
    <p:sldId id="486" r:id="rId7"/>
    <p:sldId id="487" r:id="rId8"/>
    <p:sldId id="489" r:id="rId9"/>
    <p:sldId id="490" r:id="rId10"/>
    <p:sldId id="488" r:id="rId11"/>
    <p:sldId id="491" r:id="rId12"/>
    <p:sldId id="492" r:id="rId13"/>
    <p:sldId id="493" r:id="rId14"/>
    <p:sldId id="494" r:id="rId15"/>
    <p:sldId id="495" r:id="rId16"/>
    <p:sldId id="496" r:id="rId17"/>
    <p:sldId id="497" r:id="rId18"/>
    <p:sldId id="498" r:id="rId19"/>
    <p:sldId id="499" r:id="rId20"/>
    <p:sldId id="500" r:id="rId21"/>
    <p:sldId id="502" r:id="rId22"/>
    <p:sldId id="473" r:id="rId23"/>
    <p:sldId id="504" r:id="rId24"/>
    <p:sldId id="50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1914"/>
    <a:srgbClr val="F22F1A"/>
    <a:srgbClr val="FFC000"/>
    <a:srgbClr val="4BACC6"/>
    <a:srgbClr val="E6B9B8"/>
    <a:srgbClr val="4F81BD"/>
    <a:srgbClr val="FCD5B5"/>
    <a:srgbClr val="C0504D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6241" autoAdjust="0"/>
  </p:normalViewPr>
  <p:slideViewPr>
    <p:cSldViewPr>
      <p:cViewPr>
        <p:scale>
          <a:sx n="75" d="100"/>
          <a:sy n="75" d="100"/>
        </p:scale>
        <p:origin x="-1338" y="-7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100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BC685-3893-431E-A398-13C7B088EE51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88EA6-343A-41DE-A198-0F4B14636F1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99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DA7C63-A97C-4E11-881D-50E788989DA1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139A22-7380-4F74-B075-A1DD0AECB99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FR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139A22-7380-4F74-B075-A1DD0AECB99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139A22-7380-4F74-B075-A1DD0AECB99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139A22-7380-4F74-B075-A1DD0AECB99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FR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139A22-7380-4F74-B075-A1DD0AECB99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FR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139A22-7380-4F74-B075-A1DD0AECB99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fr-FR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139A22-7380-4F74-B075-A1DD0AECB99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fr-FR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139A22-7380-4F74-B075-A1DD0AECB99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fr-FR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139A22-7380-4F74-B075-A1DD0AECB99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fr-FR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139A22-7380-4F74-B075-A1DD0AECB99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fr-FR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139A22-7380-4F74-B075-A1DD0AECB99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FR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139A22-7380-4F74-B075-A1DD0AECB99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fr-FR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139A22-7380-4F74-B075-A1DD0AECB99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fr-FR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139A22-7380-4F74-B075-A1DD0AECB99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fr-FR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139A22-7380-4F74-B075-A1DD0AECB99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fr-FR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 smtClean="0"/>
          </a:p>
          <a:p>
            <a:pPr eaLnBrk="1" hangingPunct="1">
              <a:spcBef>
                <a:spcPct val="0"/>
              </a:spcBef>
            </a:pPr>
            <a:endParaRPr lang="en-US" altLang="fr-FR" smtClean="0"/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90FEB1-24CD-4BF0-87A0-8908E5A3EAD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139A22-7380-4F74-B075-A1DD0AECB99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139A22-7380-4F74-B075-A1DD0AECB99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139A22-7380-4F74-B075-A1DD0AECB99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139A22-7380-4F74-B075-A1DD0AECB99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139A22-7380-4F74-B075-A1DD0AECB99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139A22-7380-4F74-B075-A1DD0AECB99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139A22-7380-4F74-B075-A1DD0AECB99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FR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42BE6-651A-4D51-AD5F-39E97FB03713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2A59-CF02-4A58-B0ED-E775FF3F247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42BE6-651A-4D51-AD5F-39E97FB03713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2A59-CF02-4A58-B0ED-E775FF3F247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42BE6-651A-4D51-AD5F-39E97FB03713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2A59-CF02-4A58-B0ED-E775FF3F247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301DE-20C0-45F5-B7D0-047A4327E44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42BE6-651A-4D51-AD5F-39E97FB03713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2A59-CF02-4A58-B0ED-E775FF3F247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42BE6-651A-4D51-AD5F-39E97FB03713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2A59-CF02-4A58-B0ED-E775FF3F247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42BE6-651A-4D51-AD5F-39E97FB03713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2A59-CF02-4A58-B0ED-E775FF3F247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42BE6-651A-4D51-AD5F-39E97FB03713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2A59-CF02-4A58-B0ED-E775FF3F247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42BE6-651A-4D51-AD5F-39E97FB03713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2A59-CF02-4A58-B0ED-E775FF3F247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42BE6-651A-4D51-AD5F-39E97FB03713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2A59-CF02-4A58-B0ED-E775FF3F247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42BE6-651A-4D51-AD5F-39E97FB03713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2A59-CF02-4A58-B0ED-E775FF3F247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42BE6-651A-4D51-AD5F-39E97FB03713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2A59-CF02-4A58-B0ED-E775FF3F247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42BE6-651A-4D51-AD5F-39E97FB03713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E2A59-CF02-4A58-B0ED-E775FF3F247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080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312893"/>
            <a:ext cx="1371600" cy="54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"/>
            <a:ext cx="9140825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78" name="ZoneTexte 7"/>
          <p:cNvSpPr txBox="1">
            <a:spLocks noChangeArrowheads="1"/>
          </p:cNvSpPr>
          <p:nvPr/>
        </p:nvSpPr>
        <p:spPr bwMode="auto">
          <a:xfrm>
            <a:off x="2971800" y="3352800"/>
            <a:ext cx="2659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fr-FR" sz="2000" b="1" dirty="0">
                <a:solidFill>
                  <a:schemeClr val="accent1"/>
                </a:solidFill>
                <a:cs typeface="Arial" charset="0"/>
              </a:rPr>
              <a:t>Thomas </a:t>
            </a:r>
            <a:r>
              <a:rPr lang="fr-FR" altLang="fr-FR" sz="2000" b="1" dirty="0" err="1">
                <a:solidFill>
                  <a:schemeClr val="accent1"/>
                </a:solidFill>
                <a:cs typeface="Arial" charset="0"/>
              </a:rPr>
              <a:t>Tourdias</a:t>
            </a:r>
            <a:r>
              <a:rPr lang="fr-FR" altLang="fr-FR" sz="2000" b="1" dirty="0">
                <a:solidFill>
                  <a:schemeClr val="accent1"/>
                </a:solidFill>
                <a:cs typeface="Arial" charset="0"/>
              </a:rPr>
              <a:t> </a:t>
            </a:r>
            <a:r>
              <a:rPr lang="fr-FR" altLang="fr-FR" sz="2000" b="1" baseline="30000" dirty="0">
                <a:solidFill>
                  <a:schemeClr val="accent1"/>
                </a:solidFill>
                <a:cs typeface="Arial" charset="0"/>
              </a:rPr>
              <a:t>1, 2</a:t>
            </a:r>
          </a:p>
        </p:txBody>
      </p:sp>
      <p:pic>
        <p:nvPicPr>
          <p:cNvPr id="3084" name="Picture 14" descr="http://www.iut.u-bordeaux1.fr/cred/images/Cred/Universite-Bordeaux-450x18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2" y="6186012"/>
            <a:ext cx="1722438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95288" y="1676400"/>
            <a:ext cx="8640762" cy="14414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50" y="1782762"/>
            <a:ext cx="8642350" cy="1477963"/>
          </a:xfrm>
          <a:solidFill>
            <a:schemeClr val="bg1"/>
          </a:solidFill>
          <a:ln w="38100" cmpd="dbl">
            <a:solidFill>
              <a:schemeClr val="bg1">
                <a:lumMod val="50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rgbClr val="FFC000"/>
                </a:solidFill>
              </a:rPr>
              <a:t>Imaging biomarkers of post-stroke prognosis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9400" y="5010760"/>
            <a:ext cx="192088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0" t="14334" r="2594" b="26935"/>
          <a:stretch/>
        </p:blipFill>
        <p:spPr bwMode="auto">
          <a:xfrm>
            <a:off x="296569" y="15241"/>
            <a:ext cx="2522831" cy="96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0" t="29778" r="9937" b="64666"/>
          <a:stretch/>
        </p:blipFill>
        <p:spPr bwMode="auto">
          <a:xfrm>
            <a:off x="3969420" y="152843"/>
            <a:ext cx="4701469" cy="29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 cstate="print"/>
          <a:srcRect l="7053" t="964" r="9474" b="3540"/>
          <a:stretch>
            <a:fillRect/>
          </a:stretch>
        </p:blipFill>
        <p:spPr bwMode="auto">
          <a:xfrm>
            <a:off x="2121979" y="3953488"/>
            <a:ext cx="1197484" cy="15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8"/>
          <a:srcRect l="38536" t="53435" r="49163" b="2531"/>
          <a:stretch/>
        </p:blipFill>
        <p:spPr bwMode="auto">
          <a:xfrm>
            <a:off x="3511903" y="3953488"/>
            <a:ext cx="1192192" cy="149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 descr="F:\BBS\BBS review\Images antoine finales review BBS055gaussian SF 5.png"/>
          <p:cNvPicPr>
            <a:picLocks noChangeAspect="1" noChangeArrowheads="1"/>
          </p:cNvPicPr>
          <p:nvPr/>
        </p:nvPicPr>
        <p:blipFill rotWithShape="1">
          <a:blip r:embed="rId9" cstate="print"/>
          <a:srcRect l="30167" t="2435" r="24558" b="36607"/>
          <a:stretch/>
        </p:blipFill>
        <p:spPr bwMode="auto">
          <a:xfrm>
            <a:off x="4828381" y="4107218"/>
            <a:ext cx="1956122" cy="1185671"/>
          </a:xfrm>
          <a:prstGeom prst="rect">
            <a:avLst/>
          </a:prstGeom>
          <a:noFill/>
        </p:spPr>
      </p:pic>
      <p:sp>
        <p:nvSpPr>
          <p:cNvPr id="3" name="Forme libre 2"/>
          <p:cNvSpPr/>
          <p:nvPr/>
        </p:nvSpPr>
        <p:spPr>
          <a:xfrm>
            <a:off x="2931227" y="5025124"/>
            <a:ext cx="289648" cy="354367"/>
          </a:xfrm>
          <a:custGeom>
            <a:avLst/>
            <a:gdLst>
              <a:gd name="connsiteX0" fmla="*/ 286318 w 289648"/>
              <a:gd name="connsiteY0" fmla="*/ 44081 h 354367"/>
              <a:gd name="connsiteX1" fmla="*/ 234883 w 289648"/>
              <a:gd name="connsiteY1" fmla="*/ 26936 h 354367"/>
              <a:gd name="connsiteX2" fmla="*/ 198688 w 289648"/>
              <a:gd name="connsiteY2" fmla="*/ 9791 h 354367"/>
              <a:gd name="connsiteX3" fmla="*/ 147253 w 289648"/>
              <a:gd name="connsiteY3" fmla="*/ 2171 h 354367"/>
              <a:gd name="connsiteX4" fmla="*/ 93913 w 289648"/>
              <a:gd name="connsiteY4" fmla="*/ 266 h 354367"/>
              <a:gd name="connsiteX5" fmla="*/ 55813 w 289648"/>
              <a:gd name="connsiteY5" fmla="*/ 4076 h 354367"/>
              <a:gd name="connsiteX6" fmla="*/ 21523 w 289648"/>
              <a:gd name="connsiteY6" fmla="*/ 36461 h 354367"/>
              <a:gd name="connsiteX7" fmla="*/ 6283 w 289648"/>
              <a:gd name="connsiteY7" fmla="*/ 74561 h 354367"/>
              <a:gd name="connsiteX8" fmla="*/ 2473 w 289648"/>
              <a:gd name="connsiteY8" fmla="*/ 101231 h 354367"/>
              <a:gd name="connsiteX9" fmla="*/ 4378 w 289648"/>
              <a:gd name="connsiteY9" fmla="*/ 131711 h 354367"/>
              <a:gd name="connsiteX10" fmla="*/ 13903 w 289648"/>
              <a:gd name="connsiteY10" fmla="*/ 166001 h 354367"/>
              <a:gd name="connsiteX11" fmla="*/ 2473 w 289648"/>
              <a:gd name="connsiteY11" fmla="*/ 204101 h 354367"/>
              <a:gd name="connsiteX12" fmla="*/ 568 w 289648"/>
              <a:gd name="connsiteY12" fmla="*/ 223151 h 354367"/>
              <a:gd name="connsiteX13" fmla="*/ 10093 w 289648"/>
              <a:gd name="connsiteY13" fmla="*/ 253631 h 354367"/>
              <a:gd name="connsiteX14" fmla="*/ 17713 w 289648"/>
              <a:gd name="connsiteY14" fmla="*/ 308876 h 354367"/>
              <a:gd name="connsiteX15" fmla="*/ 32953 w 289648"/>
              <a:gd name="connsiteY15" fmla="*/ 348881 h 354367"/>
              <a:gd name="connsiteX16" fmla="*/ 74863 w 289648"/>
              <a:gd name="connsiteY16" fmla="*/ 348881 h 354367"/>
              <a:gd name="connsiteX17" fmla="*/ 137728 w 289648"/>
              <a:gd name="connsiteY17" fmla="*/ 301256 h 354367"/>
              <a:gd name="connsiteX18" fmla="*/ 191068 w 289648"/>
              <a:gd name="connsiteY18" fmla="*/ 257441 h 354367"/>
              <a:gd name="connsiteX19" fmla="*/ 212023 w 289648"/>
              <a:gd name="connsiteY19" fmla="*/ 209816 h 354367"/>
              <a:gd name="connsiteX20" fmla="*/ 200593 w 289648"/>
              <a:gd name="connsiteY20" fmla="*/ 186956 h 354367"/>
              <a:gd name="connsiteX21" fmla="*/ 227263 w 289648"/>
              <a:gd name="connsiteY21" fmla="*/ 181241 h 354367"/>
              <a:gd name="connsiteX22" fmla="*/ 253933 w 289648"/>
              <a:gd name="connsiteY22" fmla="*/ 164096 h 354367"/>
              <a:gd name="connsiteX23" fmla="*/ 280603 w 289648"/>
              <a:gd name="connsiteY23" fmla="*/ 114566 h 354367"/>
              <a:gd name="connsiteX24" fmla="*/ 286318 w 289648"/>
              <a:gd name="connsiteY24" fmla="*/ 44081 h 354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9648" h="354367">
                <a:moveTo>
                  <a:pt x="286318" y="44081"/>
                </a:moveTo>
                <a:cubicBezTo>
                  <a:pt x="278698" y="29476"/>
                  <a:pt x="249488" y="32651"/>
                  <a:pt x="234883" y="26936"/>
                </a:cubicBezTo>
                <a:cubicBezTo>
                  <a:pt x="220278" y="21221"/>
                  <a:pt x="213293" y="13918"/>
                  <a:pt x="198688" y="9791"/>
                </a:cubicBezTo>
                <a:cubicBezTo>
                  <a:pt x="184083" y="5664"/>
                  <a:pt x="164715" y="3758"/>
                  <a:pt x="147253" y="2171"/>
                </a:cubicBezTo>
                <a:cubicBezTo>
                  <a:pt x="129791" y="584"/>
                  <a:pt x="109153" y="-52"/>
                  <a:pt x="93913" y="266"/>
                </a:cubicBezTo>
                <a:cubicBezTo>
                  <a:pt x="78673" y="584"/>
                  <a:pt x="67878" y="-1956"/>
                  <a:pt x="55813" y="4076"/>
                </a:cubicBezTo>
                <a:cubicBezTo>
                  <a:pt x="43748" y="10108"/>
                  <a:pt x="29778" y="24713"/>
                  <a:pt x="21523" y="36461"/>
                </a:cubicBezTo>
                <a:cubicBezTo>
                  <a:pt x="13268" y="48209"/>
                  <a:pt x="9458" y="63766"/>
                  <a:pt x="6283" y="74561"/>
                </a:cubicBezTo>
                <a:cubicBezTo>
                  <a:pt x="3108" y="85356"/>
                  <a:pt x="2790" y="91706"/>
                  <a:pt x="2473" y="101231"/>
                </a:cubicBezTo>
                <a:cubicBezTo>
                  <a:pt x="2155" y="110756"/>
                  <a:pt x="2473" y="120916"/>
                  <a:pt x="4378" y="131711"/>
                </a:cubicBezTo>
                <a:cubicBezTo>
                  <a:pt x="6283" y="142506"/>
                  <a:pt x="14220" y="153936"/>
                  <a:pt x="13903" y="166001"/>
                </a:cubicBezTo>
                <a:cubicBezTo>
                  <a:pt x="13586" y="178066"/>
                  <a:pt x="4695" y="194576"/>
                  <a:pt x="2473" y="204101"/>
                </a:cubicBezTo>
                <a:cubicBezTo>
                  <a:pt x="251" y="213626"/>
                  <a:pt x="-702" y="214896"/>
                  <a:pt x="568" y="223151"/>
                </a:cubicBezTo>
                <a:cubicBezTo>
                  <a:pt x="1838" y="231406"/>
                  <a:pt x="7235" y="239343"/>
                  <a:pt x="10093" y="253631"/>
                </a:cubicBezTo>
                <a:cubicBezTo>
                  <a:pt x="12951" y="267919"/>
                  <a:pt x="13903" y="293001"/>
                  <a:pt x="17713" y="308876"/>
                </a:cubicBezTo>
                <a:cubicBezTo>
                  <a:pt x="21523" y="324751"/>
                  <a:pt x="23428" y="342214"/>
                  <a:pt x="32953" y="348881"/>
                </a:cubicBezTo>
                <a:cubicBezTo>
                  <a:pt x="42478" y="355548"/>
                  <a:pt x="57401" y="356818"/>
                  <a:pt x="74863" y="348881"/>
                </a:cubicBezTo>
                <a:cubicBezTo>
                  <a:pt x="92325" y="340944"/>
                  <a:pt x="118361" y="316496"/>
                  <a:pt x="137728" y="301256"/>
                </a:cubicBezTo>
                <a:cubicBezTo>
                  <a:pt x="157095" y="286016"/>
                  <a:pt x="178685" y="272681"/>
                  <a:pt x="191068" y="257441"/>
                </a:cubicBezTo>
                <a:cubicBezTo>
                  <a:pt x="203450" y="242201"/>
                  <a:pt x="210435" y="221564"/>
                  <a:pt x="212023" y="209816"/>
                </a:cubicBezTo>
                <a:cubicBezTo>
                  <a:pt x="213610" y="198069"/>
                  <a:pt x="198053" y="191719"/>
                  <a:pt x="200593" y="186956"/>
                </a:cubicBezTo>
                <a:cubicBezTo>
                  <a:pt x="203133" y="182194"/>
                  <a:pt x="218373" y="185051"/>
                  <a:pt x="227263" y="181241"/>
                </a:cubicBezTo>
                <a:cubicBezTo>
                  <a:pt x="236153" y="177431"/>
                  <a:pt x="245043" y="175209"/>
                  <a:pt x="253933" y="164096"/>
                </a:cubicBezTo>
                <a:cubicBezTo>
                  <a:pt x="262823" y="152983"/>
                  <a:pt x="274253" y="128218"/>
                  <a:pt x="280603" y="114566"/>
                </a:cubicBezTo>
                <a:cubicBezTo>
                  <a:pt x="286953" y="100914"/>
                  <a:pt x="293938" y="58686"/>
                  <a:pt x="286318" y="44081"/>
                </a:cubicBezTo>
                <a:close/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5" y="6170612"/>
            <a:ext cx="144145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44"/>
          <p:cNvSpPr txBox="1">
            <a:spLocks noChangeArrowheads="1"/>
          </p:cNvSpPr>
          <p:nvPr/>
        </p:nvSpPr>
        <p:spPr bwMode="auto">
          <a:xfrm>
            <a:off x="1338" y="6211669"/>
            <a:ext cx="48754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8600" indent="-228600" algn="just" eaLnBrk="1" hangingPunct="1">
              <a:buAutoNum type="arabicParenBoth"/>
            </a:pPr>
            <a:r>
              <a:rPr lang="en-US" altLang="fr-FR" sz="1200" b="1" dirty="0" err="1" smtClean="0">
                <a:sym typeface="Wingdings" panose="05000000000000000000" pitchFamily="2" charset="2"/>
              </a:rPr>
              <a:t>NeuroImaging</a:t>
            </a:r>
            <a:r>
              <a:rPr lang="en-US" altLang="fr-FR" sz="1200" b="1" dirty="0" smtClean="0">
                <a:sym typeface="Wingdings" panose="05000000000000000000" pitchFamily="2" charset="2"/>
              </a:rPr>
              <a:t> department, Bordeaux University Hospital</a:t>
            </a:r>
          </a:p>
          <a:p>
            <a:pPr marL="228600" indent="-228600" algn="just" eaLnBrk="1" hangingPunct="1">
              <a:buAutoNum type="arabicParenBoth"/>
            </a:pPr>
            <a:r>
              <a:rPr lang="en-US" altLang="fr-FR" sz="1200" b="1" dirty="0" err="1" smtClean="0">
                <a:sym typeface="Wingdings" panose="05000000000000000000" pitchFamily="2" charset="2"/>
              </a:rPr>
              <a:t>Neurocentre</a:t>
            </a:r>
            <a:r>
              <a:rPr lang="en-US" altLang="fr-FR" sz="1200" b="1" dirty="0" smtClean="0">
                <a:sym typeface="Wingdings" panose="05000000000000000000" pitchFamily="2" charset="2"/>
              </a:rPr>
              <a:t> </a:t>
            </a:r>
            <a:r>
              <a:rPr lang="en-US" altLang="fr-FR" sz="1200" b="1" dirty="0" err="1" smtClean="0">
                <a:sym typeface="Wingdings" panose="05000000000000000000" pitchFamily="2" charset="2"/>
              </a:rPr>
              <a:t>Magendie</a:t>
            </a:r>
            <a:r>
              <a:rPr lang="en-US" altLang="fr-FR" sz="1200" b="1" dirty="0" smtClean="0">
                <a:sym typeface="Wingdings" panose="05000000000000000000" pitchFamily="2" charset="2"/>
              </a:rPr>
              <a:t>, team “Glia-Neuron interactions”, INSERM U1215, Bordeaux University</a:t>
            </a:r>
            <a:endParaRPr lang="en-US" altLang="fr-FR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406713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4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Stroke location and cognitive outcome</a:t>
            </a:r>
            <a:br>
              <a:rPr lang="en-US" sz="3400" dirty="0" smtClean="0">
                <a:solidFill>
                  <a:srgbClr val="FFC000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Extraction of location-based variables</a:t>
            </a:r>
            <a:endParaRPr lang="en-US" sz="3400" b="1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pic>
        <p:nvPicPr>
          <p:cNvPr id="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5" y="1152525"/>
            <a:ext cx="87820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63" descr="39-D1-001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5"/>
          <a:stretch>
            <a:fillRect/>
          </a:stretch>
        </p:blipFill>
        <p:spPr bwMode="auto">
          <a:xfrm>
            <a:off x="2133600" y="4572000"/>
            <a:ext cx="1258326" cy="142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Forme libre 58"/>
          <p:cNvSpPr/>
          <p:nvPr/>
        </p:nvSpPr>
        <p:spPr>
          <a:xfrm>
            <a:off x="2887109" y="5089178"/>
            <a:ext cx="264844" cy="209946"/>
          </a:xfrm>
          <a:custGeom>
            <a:avLst/>
            <a:gdLst>
              <a:gd name="connsiteX0" fmla="*/ 249589 w 264844"/>
              <a:gd name="connsiteY0" fmla="*/ 89565 h 209946"/>
              <a:gd name="connsiteX1" fmla="*/ 194344 w 264844"/>
              <a:gd name="connsiteY1" fmla="*/ 74325 h 209946"/>
              <a:gd name="connsiteX2" fmla="*/ 188629 w 264844"/>
              <a:gd name="connsiteY2" fmla="*/ 59085 h 209946"/>
              <a:gd name="connsiteX3" fmla="*/ 177199 w 264844"/>
              <a:gd name="connsiteY3" fmla="*/ 30510 h 209946"/>
              <a:gd name="connsiteX4" fmla="*/ 165769 w 264844"/>
              <a:gd name="connsiteY4" fmla="*/ 19080 h 209946"/>
              <a:gd name="connsiteX5" fmla="*/ 142909 w 264844"/>
              <a:gd name="connsiteY5" fmla="*/ 5745 h 209946"/>
              <a:gd name="connsiteX6" fmla="*/ 104809 w 264844"/>
              <a:gd name="connsiteY6" fmla="*/ 30 h 209946"/>
              <a:gd name="connsiteX7" fmla="*/ 57184 w 264844"/>
              <a:gd name="connsiteY7" fmla="*/ 3840 h 209946"/>
              <a:gd name="connsiteX8" fmla="*/ 34324 w 264844"/>
              <a:gd name="connsiteY8" fmla="*/ 11460 h 209946"/>
              <a:gd name="connsiteX9" fmla="*/ 1939 w 264844"/>
              <a:gd name="connsiteY9" fmla="*/ 34320 h 209946"/>
              <a:gd name="connsiteX10" fmla="*/ 5749 w 264844"/>
              <a:gd name="connsiteY10" fmla="*/ 66705 h 209946"/>
              <a:gd name="connsiteX11" fmla="*/ 22894 w 264844"/>
              <a:gd name="connsiteY11" fmla="*/ 91470 h 209946"/>
              <a:gd name="connsiteX12" fmla="*/ 32419 w 264844"/>
              <a:gd name="connsiteY12" fmla="*/ 114330 h 209946"/>
              <a:gd name="connsiteX13" fmla="*/ 43849 w 264844"/>
              <a:gd name="connsiteY13" fmla="*/ 125760 h 209946"/>
              <a:gd name="connsiteX14" fmla="*/ 59089 w 264844"/>
              <a:gd name="connsiteY14" fmla="*/ 142905 h 209946"/>
              <a:gd name="connsiteX15" fmla="*/ 70519 w 264844"/>
              <a:gd name="connsiteY15" fmla="*/ 156240 h 209946"/>
              <a:gd name="connsiteX16" fmla="*/ 47659 w 264844"/>
              <a:gd name="connsiteY16" fmla="*/ 165765 h 209946"/>
              <a:gd name="connsiteX17" fmla="*/ 66709 w 264844"/>
              <a:gd name="connsiteY17" fmla="*/ 181005 h 209946"/>
              <a:gd name="connsiteX18" fmla="*/ 81949 w 264844"/>
              <a:gd name="connsiteY18" fmla="*/ 192435 h 209946"/>
              <a:gd name="connsiteX19" fmla="*/ 97189 w 264844"/>
              <a:gd name="connsiteY19" fmla="*/ 196245 h 209946"/>
              <a:gd name="connsiteX20" fmla="*/ 144814 w 264844"/>
              <a:gd name="connsiteY20" fmla="*/ 198150 h 209946"/>
              <a:gd name="connsiteX21" fmla="*/ 173389 w 264844"/>
              <a:gd name="connsiteY21" fmla="*/ 186720 h 209946"/>
              <a:gd name="connsiteX22" fmla="*/ 194344 w 264844"/>
              <a:gd name="connsiteY22" fmla="*/ 167670 h 209946"/>
              <a:gd name="connsiteX23" fmla="*/ 219109 w 264844"/>
              <a:gd name="connsiteY23" fmla="*/ 158145 h 209946"/>
              <a:gd name="connsiteX24" fmla="*/ 217204 w 264844"/>
              <a:gd name="connsiteY24" fmla="*/ 171480 h 209946"/>
              <a:gd name="connsiteX25" fmla="*/ 211489 w 264844"/>
              <a:gd name="connsiteY25" fmla="*/ 194340 h 209946"/>
              <a:gd name="connsiteX26" fmla="*/ 221014 w 264844"/>
              <a:gd name="connsiteY26" fmla="*/ 209580 h 209946"/>
              <a:gd name="connsiteX27" fmla="*/ 251494 w 264844"/>
              <a:gd name="connsiteY27" fmla="*/ 201960 h 209946"/>
              <a:gd name="connsiteX28" fmla="*/ 262924 w 264844"/>
              <a:gd name="connsiteY28" fmla="*/ 167670 h 209946"/>
              <a:gd name="connsiteX29" fmla="*/ 264829 w 264844"/>
              <a:gd name="connsiteY29" fmla="*/ 141000 h 209946"/>
              <a:gd name="connsiteX30" fmla="*/ 249589 w 264844"/>
              <a:gd name="connsiteY30" fmla="*/ 89565 h 209946"/>
              <a:gd name="connsiteX0" fmla="*/ 249589 w 264844"/>
              <a:gd name="connsiteY0" fmla="*/ 89565 h 209946"/>
              <a:gd name="connsiteX1" fmla="*/ 240064 w 264844"/>
              <a:gd name="connsiteY1" fmla="*/ 72420 h 209946"/>
              <a:gd name="connsiteX2" fmla="*/ 194344 w 264844"/>
              <a:gd name="connsiteY2" fmla="*/ 74325 h 209946"/>
              <a:gd name="connsiteX3" fmla="*/ 188629 w 264844"/>
              <a:gd name="connsiteY3" fmla="*/ 59085 h 209946"/>
              <a:gd name="connsiteX4" fmla="*/ 177199 w 264844"/>
              <a:gd name="connsiteY4" fmla="*/ 30510 h 209946"/>
              <a:gd name="connsiteX5" fmla="*/ 165769 w 264844"/>
              <a:gd name="connsiteY5" fmla="*/ 19080 h 209946"/>
              <a:gd name="connsiteX6" fmla="*/ 142909 w 264844"/>
              <a:gd name="connsiteY6" fmla="*/ 5745 h 209946"/>
              <a:gd name="connsiteX7" fmla="*/ 104809 w 264844"/>
              <a:gd name="connsiteY7" fmla="*/ 30 h 209946"/>
              <a:gd name="connsiteX8" fmla="*/ 57184 w 264844"/>
              <a:gd name="connsiteY8" fmla="*/ 3840 h 209946"/>
              <a:gd name="connsiteX9" fmla="*/ 34324 w 264844"/>
              <a:gd name="connsiteY9" fmla="*/ 11460 h 209946"/>
              <a:gd name="connsiteX10" fmla="*/ 1939 w 264844"/>
              <a:gd name="connsiteY10" fmla="*/ 34320 h 209946"/>
              <a:gd name="connsiteX11" fmla="*/ 5749 w 264844"/>
              <a:gd name="connsiteY11" fmla="*/ 66705 h 209946"/>
              <a:gd name="connsiteX12" fmla="*/ 22894 w 264844"/>
              <a:gd name="connsiteY12" fmla="*/ 91470 h 209946"/>
              <a:gd name="connsiteX13" fmla="*/ 32419 w 264844"/>
              <a:gd name="connsiteY13" fmla="*/ 114330 h 209946"/>
              <a:gd name="connsiteX14" fmla="*/ 43849 w 264844"/>
              <a:gd name="connsiteY14" fmla="*/ 125760 h 209946"/>
              <a:gd name="connsiteX15" fmla="*/ 59089 w 264844"/>
              <a:gd name="connsiteY15" fmla="*/ 142905 h 209946"/>
              <a:gd name="connsiteX16" fmla="*/ 70519 w 264844"/>
              <a:gd name="connsiteY16" fmla="*/ 156240 h 209946"/>
              <a:gd name="connsiteX17" fmla="*/ 47659 w 264844"/>
              <a:gd name="connsiteY17" fmla="*/ 165765 h 209946"/>
              <a:gd name="connsiteX18" fmla="*/ 66709 w 264844"/>
              <a:gd name="connsiteY18" fmla="*/ 181005 h 209946"/>
              <a:gd name="connsiteX19" fmla="*/ 81949 w 264844"/>
              <a:gd name="connsiteY19" fmla="*/ 192435 h 209946"/>
              <a:gd name="connsiteX20" fmla="*/ 97189 w 264844"/>
              <a:gd name="connsiteY20" fmla="*/ 196245 h 209946"/>
              <a:gd name="connsiteX21" fmla="*/ 144814 w 264844"/>
              <a:gd name="connsiteY21" fmla="*/ 198150 h 209946"/>
              <a:gd name="connsiteX22" fmla="*/ 173389 w 264844"/>
              <a:gd name="connsiteY22" fmla="*/ 186720 h 209946"/>
              <a:gd name="connsiteX23" fmla="*/ 194344 w 264844"/>
              <a:gd name="connsiteY23" fmla="*/ 167670 h 209946"/>
              <a:gd name="connsiteX24" fmla="*/ 219109 w 264844"/>
              <a:gd name="connsiteY24" fmla="*/ 158145 h 209946"/>
              <a:gd name="connsiteX25" fmla="*/ 217204 w 264844"/>
              <a:gd name="connsiteY25" fmla="*/ 171480 h 209946"/>
              <a:gd name="connsiteX26" fmla="*/ 211489 w 264844"/>
              <a:gd name="connsiteY26" fmla="*/ 194340 h 209946"/>
              <a:gd name="connsiteX27" fmla="*/ 221014 w 264844"/>
              <a:gd name="connsiteY27" fmla="*/ 209580 h 209946"/>
              <a:gd name="connsiteX28" fmla="*/ 251494 w 264844"/>
              <a:gd name="connsiteY28" fmla="*/ 201960 h 209946"/>
              <a:gd name="connsiteX29" fmla="*/ 262924 w 264844"/>
              <a:gd name="connsiteY29" fmla="*/ 167670 h 209946"/>
              <a:gd name="connsiteX30" fmla="*/ 264829 w 264844"/>
              <a:gd name="connsiteY30" fmla="*/ 141000 h 209946"/>
              <a:gd name="connsiteX31" fmla="*/ 249589 w 264844"/>
              <a:gd name="connsiteY31" fmla="*/ 89565 h 209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64844" h="209946">
                <a:moveTo>
                  <a:pt x="249589" y="89565"/>
                </a:moveTo>
                <a:cubicBezTo>
                  <a:pt x="245462" y="78135"/>
                  <a:pt x="249271" y="74960"/>
                  <a:pt x="240064" y="72420"/>
                </a:cubicBezTo>
                <a:cubicBezTo>
                  <a:pt x="230857" y="69880"/>
                  <a:pt x="202917" y="76548"/>
                  <a:pt x="194344" y="74325"/>
                </a:cubicBezTo>
                <a:cubicBezTo>
                  <a:pt x="185772" y="72103"/>
                  <a:pt x="191486" y="66387"/>
                  <a:pt x="188629" y="59085"/>
                </a:cubicBezTo>
                <a:cubicBezTo>
                  <a:pt x="185771" y="51782"/>
                  <a:pt x="181009" y="37177"/>
                  <a:pt x="177199" y="30510"/>
                </a:cubicBezTo>
                <a:cubicBezTo>
                  <a:pt x="173389" y="23843"/>
                  <a:pt x="171484" y="23207"/>
                  <a:pt x="165769" y="19080"/>
                </a:cubicBezTo>
                <a:cubicBezTo>
                  <a:pt x="160054" y="14953"/>
                  <a:pt x="153069" y="8920"/>
                  <a:pt x="142909" y="5745"/>
                </a:cubicBezTo>
                <a:cubicBezTo>
                  <a:pt x="132749" y="2570"/>
                  <a:pt x="119096" y="347"/>
                  <a:pt x="104809" y="30"/>
                </a:cubicBezTo>
                <a:cubicBezTo>
                  <a:pt x="90522" y="-287"/>
                  <a:pt x="68931" y="1935"/>
                  <a:pt x="57184" y="3840"/>
                </a:cubicBezTo>
                <a:cubicBezTo>
                  <a:pt x="45437" y="5745"/>
                  <a:pt x="43531" y="6380"/>
                  <a:pt x="34324" y="11460"/>
                </a:cubicBezTo>
                <a:cubicBezTo>
                  <a:pt x="25117" y="16540"/>
                  <a:pt x="6701" y="25112"/>
                  <a:pt x="1939" y="34320"/>
                </a:cubicBezTo>
                <a:cubicBezTo>
                  <a:pt x="-2824" y="43527"/>
                  <a:pt x="2256" y="57180"/>
                  <a:pt x="5749" y="66705"/>
                </a:cubicBezTo>
                <a:cubicBezTo>
                  <a:pt x="9242" y="76230"/>
                  <a:pt x="18449" y="83533"/>
                  <a:pt x="22894" y="91470"/>
                </a:cubicBezTo>
                <a:cubicBezTo>
                  <a:pt x="27339" y="99407"/>
                  <a:pt x="28927" y="108615"/>
                  <a:pt x="32419" y="114330"/>
                </a:cubicBezTo>
                <a:cubicBezTo>
                  <a:pt x="35911" y="120045"/>
                  <a:pt x="39404" y="120997"/>
                  <a:pt x="43849" y="125760"/>
                </a:cubicBezTo>
                <a:cubicBezTo>
                  <a:pt x="48294" y="130523"/>
                  <a:pt x="54644" y="137825"/>
                  <a:pt x="59089" y="142905"/>
                </a:cubicBezTo>
                <a:cubicBezTo>
                  <a:pt x="63534" y="147985"/>
                  <a:pt x="72424" y="152430"/>
                  <a:pt x="70519" y="156240"/>
                </a:cubicBezTo>
                <a:cubicBezTo>
                  <a:pt x="68614" y="160050"/>
                  <a:pt x="48294" y="161638"/>
                  <a:pt x="47659" y="165765"/>
                </a:cubicBezTo>
                <a:cubicBezTo>
                  <a:pt x="47024" y="169892"/>
                  <a:pt x="60994" y="176560"/>
                  <a:pt x="66709" y="181005"/>
                </a:cubicBezTo>
                <a:cubicBezTo>
                  <a:pt x="72424" y="185450"/>
                  <a:pt x="76869" y="189895"/>
                  <a:pt x="81949" y="192435"/>
                </a:cubicBezTo>
                <a:cubicBezTo>
                  <a:pt x="87029" y="194975"/>
                  <a:pt x="86712" y="195293"/>
                  <a:pt x="97189" y="196245"/>
                </a:cubicBezTo>
                <a:cubicBezTo>
                  <a:pt x="107666" y="197197"/>
                  <a:pt x="132114" y="199737"/>
                  <a:pt x="144814" y="198150"/>
                </a:cubicBezTo>
                <a:cubicBezTo>
                  <a:pt x="157514" y="196563"/>
                  <a:pt x="165134" y="191800"/>
                  <a:pt x="173389" y="186720"/>
                </a:cubicBezTo>
                <a:cubicBezTo>
                  <a:pt x="181644" y="181640"/>
                  <a:pt x="186724" y="172432"/>
                  <a:pt x="194344" y="167670"/>
                </a:cubicBezTo>
                <a:cubicBezTo>
                  <a:pt x="201964" y="162908"/>
                  <a:pt x="215299" y="157510"/>
                  <a:pt x="219109" y="158145"/>
                </a:cubicBezTo>
                <a:cubicBezTo>
                  <a:pt x="222919" y="158780"/>
                  <a:pt x="218474" y="165448"/>
                  <a:pt x="217204" y="171480"/>
                </a:cubicBezTo>
                <a:cubicBezTo>
                  <a:pt x="215934" y="177512"/>
                  <a:pt x="210854" y="187990"/>
                  <a:pt x="211489" y="194340"/>
                </a:cubicBezTo>
                <a:cubicBezTo>
                  <a:pt x="212124" y="200690"/>
                  <a:pt x="214346" y="208310"/>
                  <a:pt x="221014" y="209580"/>
                </a:cubicBezTo>
                <a:cubicBezTo>
                  <a:pt x="227682" y="210850"/>
                  <a:pt x="244509" y="208945"/>
                  <a:pt x="251494" y="201960"/>
                </a:cubicBezTo>
                <a:cubicBezTo>
                  <a:pt x="258479" y="194975"/>
                  <a:pt x="260702" y="177830"/>
                  <a:pt x="262924" y="167670"/>
                </a:cubicBezTo>
                <a:cubicBezTo>
                  <a:pt x="265147" y="157510"/>
                  <a:pt x="264829" y="149255"/>
                  <a:pt x="264829" y="141000"/>
                </a:cubicBezTo>
                <a:cubicBezTo>
                  <a:pt x="264829" y="132745"/>
                  <a:pt x="253717" y="100995"/>
                  <a:pt x="249589" y="89565"/>
                </a:cubicBezTo>
                <a:close/>
              </a:path>
            </a:pathLst>
          </a:custGeom>
          <a:solidFill>
            <a:srgbClr val="E6B9B8">
              <a:alpha val="50196"/>
            </a:srgb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Forme libre 59"/>
          <p:cNvSpPr/>
          <p:nvPr/>
        </p:nvSpPr>
        <p:spPr>
          <a:xfrm>
            <a:off x="2963936" y="5325309"/>
            <a:ext cx="214718" cy="177367"/>
          </a:xfrm>
          <a:custGeom>
            <a:avLst/>
            <a:gdLst>
              <a:gd name="connsiteX0" fmla="*/ 104182 w 214718"/>
              <a:gd name="connsiteY0" fmla="*/ 22979 h 177367"/>
              <a:gd name="connsiteX1" fmla="*/ 60367 w 214718"/>
              <a:gd name="connsiteY1" fmla="*/ 59174 h 177367"/>
              <a:gd name="connsiteX2" fmla="*/ 56557 w 214718"/>
              <a:gd name="connsiteY2" fmla="*/ 70604 h 177367"/>
              <a:gd name="connsiteX3" fmla="*/ 52747 w 214718"/>
              <a:gd name="connsiteY3" fmla="*/ 83939 h 177367"/>
              <a:gd name="connsiteX4" fmla="*/ 52747 w 214718"/>
              <a:gd name="connsiteY4" fmla="*/ 85844 h 177367"/>
              <a:gd name="connsiteX5" fmla="*/ 39412 w 214718"/>
              <a:gd name="connsiteY5" fmla="*/ 83939 h 177367"/>
              <a:gd name="connsiteX6" fmla="*/ 29887 w 214718"/>
              <a:gd name="connsiteY6" fmla="*/ 99179 h 177367"/>
              <a:gd name="connsiteX7" fmla="*/ 8932 w 214718"/>
              <a:gd name="connsiteY7" fmla="*/ 118229 h 177367"/>
              <a:gd name="connsiteX8" fmla="*/ 10837 w 214718"/>
              <a:gd name="connsiteY8" fmla="*/ 127754 h 177367"/>
              <a:gd name="connsiteX9" fmla="*/ 1312 w 214718"/>
              <a:gd name="connsiteY9" fmla="*/ 144899 h 177367"/>
              <a:gd name="connsiteX10" fmla="*/ 1312 w 214718"/>
              <a:gd name="connsiteY10" fmla="*/ 156329 h 177367"/>
              <a:gd name="connsiteX11" fmla="*/ 12742 w 214718"/>
              <a:gd name="connsiteY11" fmla="*/ 169664 h 177367"/>
              <a:gd name="connsiteX12" fmla="*/ 31792 w 214718"/>
              <a:gd name="connsiteY12" fmla="*/ 177284 h 177367"/>
              <a:gd name="connsiteX13" fmla="*/ 60367 w 214718"/>
              <a:gd name="connsiteY13" fmla="*/ 173474 h 177367"/>
              <a:gd name="connsiteX14" fmla="*/ 69892 w 214718"/>
              <a:gd name="connsiteY14" fmla="*/ 169664 h 177367"/>
              <a:gd name="connsiteX15" fmla="*/ 90847 w 214718"/>
              <a:gd name="connsiteY15" fmla="*/ 152519 h 177367"/>
              <a:gd name="connsiteX16" fmla="*/ 100372 w 214718"/>
              <a:gd name="connsiteY16" fmla="*/ 154424 h 177367"/>
              <a:gd name="connsiteX17" fmla="*/ 115612 w 214718"/>
              <a:gd name="connsiteY17" fmla="*/ 160139 h 177367"/>
              <a:gd name="connsiteX18" fmla="*/ 127042 w 214718"/>
              <a:gd name="connsiteY18" fmla="*/ 146804 h 177367"/>
              <a:gd name="connsiteX19" fmla="*/ 123232 w 214718"/>
              <a:gd name="connsiteY19" fmla="*/ 129659 h 177367"/>
              <a:gd name="connsiteX20" fmla="*/ 134662 w 214718"/>
              <a:gd name="connsiteY20" fmla="*/ 116324 h 177367"/>
              <a:gd name="connsiteX21" fmla="*/ 157522 w 214718"/>
              <a:gd name="connsiteY21" fmla="*/ 104894 h 177367"/>
              <a:gd name="connsiteX22" fmla="*/ 167047 w 214718"/>
              <a:gd name="connsiteY22" fmla="*/ 110609 h 177367"/>
              <a:gd name="connsiteX23" fmla="*/ 176572 w 214718"/>
              <a:gd name="connsiteY23" fmla="*/ 120134 h 177367"/>
              <a:gd name="connsiteX24" fmla="*/ 203242 w 214718"/>
              <a:gd name="connsiteY24" fmla="*/ 123944 h 177367"/>
              <a:gd name="connsiteX25" fmla="*/ 212767 w 214718"/>
              <a:gd name="connsiteY25" fmla="*/ 108704 h 177367"/>
              <a:gd name="connsiteX26" fmla="*/ 212767 w 214718"/>
              <a:gd name="connsiteY26" fmla="*/ 74414 h 177367"/>
              <a:gd name="connsiteX27" fmla="*/ 208957 w 214718"/>
              <a:gd name="connsiteY27" fmla="*/ 59174 h 177367"/>
              <a:gd name="connsiteX28" fmla="*/ 214672 w 214718"/>
              <a:gd name="connsiteY28" fmla="*/ 45839 h 177367"/>
              <a:gd name="connsiteX29" fmla="*/ 205147 w 214718"/>
              <a:gd name="connsiteY29" fmla="*/ 38219 h 177367"/>
              <a:gd name="connsiteX30" fmla="*/ 193717 w 214718"/>
              <a:gd name="connsiteY30" fmla="*/ 38219 h 177367"/>
              <a:gd name="connsiteX31" fmla="*/ 184192 w 214718"/>
              <a:gd name="connsiteY31" fmla="*/ 34409 h 177367"/>
              <a:gd name="connsiteX32" fmla="*/ 182287 w 214718"/>
              <a:gd name="connsiteY32" fmla="*/ 17264 h 177367"/>
              <a:gd name="connsiteX33" fmla="*/ 157522 w 214718"/>
              <a:gd name="connsiteY33" fmla="*/ 119 h 177367"/>
              <a:gd name="connsiteX34" fmla="*/ 104182 w 214718"/>
              <a:gd name="connsiteY34" fmla="*/ 22979 h 17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14718" h="177367">
                <a:moveTo>
                  <a:pt x="104182" y="22979"/>
                </a:moveTo>
                <a:cubicBezTo>
                  <a:pt x="87990" y="32821"/>
                  <a:pt x="68304" y="51237"/>
                  <a:pt x="60367" y="59174"/>
                </a:cubicBezTo>
                <a:cubicBezTo>
                  <a:pt x="52430" y="67111"/>
                  <a:pt x="57827" y="66477"/>
                  <a:pt x="56557" y="70604"/>
                </a:cubicBezTo>
                <a:cubicBezTo>
                  <a:pt x="55287" y="74731"/>
                  <a:pt x="53382" y="81399"/>
                  <a:pt x="52747" y="83939"/>
                </a:cubicBezTo>
                <a:cubicBezTo>
                  <a:pt x="52112" y="86479"/>
                  <a:pt x="54969" y="85844"/>
                  <a:pt x="52747" y="85844"/>
                </a:cubicBezTo>
                <a:cubicBezTo>
                  <a:pt x="50525" y="85844"/>
                  <a:pt x="43222" y="81717"/>
                  <a:pt x="39412" y="83939"/>
                </a:cubicBezTo>
                <a:cubicBezTo>
                  <a:pt x="35602" y="86162"/>
                  <a:pt x="34967" y="93464"/>
                  <a:pt x="29887" y="99179"/>
                </a:cubicBezTo>
                <a:cubicBezTo>
                  <a:pt x="24807" y="104894"/>
                  <a:pt x="12107" y="113467"/>
                  <a:pt x="8932" y="118229"/>
                </a:cubicBezTo>
                <a:cubicBezTo>
                  <a:pt x="5757" y="122991"/>
                  <a:pt x="12107" y="123309"/>
                  <a:pt x="10837" y="127754"/>
                </a:cubicBezTo>
                <a:cubicBezTo>
                  <a:pt x="9567" y="132199"/>
                  <a:pt x="2899" y="140137"/>
                  <a:pt x="1312" y="144899"/>
                </a:cubicBezTo>
                <a:cubicBezTo>
                  <a:pt x="-275" y="149661"/>
                  <a:pt x="-593" y="152202"/>
                  <a:pt x="1312" y="156329"/>
                </a:cubicBezTo>
                <a:cubicBezTo>
                  <a:pt x="3217" y="160457"/>
                  <a:pt x="7662" y="166172"/>
                  <a:pt x="12742" y="169664"/>
                </a:cubicBezTo>
                <a:cubicBezTo>
                  <a:pt x="17822" y="173156"/>
                  <a:pt x="23855" y="176649"/>
                  <a:pt x="31792" y="177284"/>
                </a:cubicBezTo>
                <a:cubicBezTo>
                  <a:pt x="39729" y="177919"/>
                  <a:pt x="54017" y="174744"/>
                  <a:pt x="60367" y="173474"/>
                </a:cubicBezTo>
                <a:cubicBezTo>
                  <a:pt x="66717" y="172204"/>
                  <a:pt x="64812" y="173156"/>
                  <a:pt x="69892" y="169664"/>
                </a:cubicBezTo>
                <a:cubicBezTo>
                  <a:pt x="74972" y="166172"/>
                  <a:pt x="85767" y="155059"/>
                  <a:pt x="90847" y="152519"/>
                </a:cubicBezTo>
                <a:cubicBezTo>
                  <a:pt x="95927" y="149979"/>
                  <a:pt x="96245" y="153154"/>
                  <a:pt x="100372" y="154424"/>
                </a:cubicBezTo>
                <a:cubicBezTo>
                  <a:pt x="104499" y="155694"/>
                  <a:pt x="111167" y="161409"/>
                  <a:pt x="115612" y="160139"/>
                </a:cubicBezTo>
                <a:cubicBezTo>
                  <a:pt x="120057" y="158869"/>
                  <a:pt x="125772" y="151884"/>
                  <a:pt x="127042" y="146804"/>
                </a:cubicBezTo>
                <a:cubicBezTo>
                  <a:pt x="128312" y="141724"/>
                  <a:pt x="121962" y="134739"/>
                  <a:pt x="123232" y="129659"/>
                </a:cubicBezTo>
                <a:cubicBezTo>
                  <a:pt x="124502" y="124579"/>
                  <a:pt x="128947" y="120451"/>
                  <a:pt x="134662" y="116324"/>
                </a:cubicBezTo>
                <a:cubicBezTo>
                  <a:pt x="140377" y="112197"/>
                  <a:pt x="152125" y="105847"/>
                  <a:pt x="157522" y="104894"/>
                </a:cubicBezTo>
                <a:cubicBezTo>
                  <a:pt x="162920" y="103942"/>
                  <a:pt x="163872" y="108069"/>
                  <a:pt x="167047" y="110609"/>
                </a:cubicBezTo>
                <a:cubicBezTo>
                  <a:pt x="170222" y="113149"/>
                  <a:pt x="170539" y="117911"/>
                  <a:pt x="176572" y="120134"/>
                </a:cubicBezTo>
                <a:cubicBezTo>
                  <a:pt x="182605" y="122357"/>
                  <a:pt x="197209" y="125849"/>
                  <a:pt x="203242" y="123944"/>
                </a:cubicBezTo>
                <a:cubicBezTo>
                  <a:pt x="209275" y="122039"/>
                  <a:pt x="211180" y="116959"/>
                  <a:pt x="212767" y="108704"/>
                </a:cubicBezTo>
                <a:cubicBezTo>
                  <a:pt x="214355" y="100449"/>
                  <a:pt x="213402" y="82669"/>
                  <a:pt x="212767" y="74414"/>
                </a:cubicBezTo>
                <a:cubicBezTo>
                  <a:pt x="212132" y="66159"/>
                  <a:pt x="208640" y="63936"/>
                  <a:pt x="208957" y="59174"/>
                </a:cubicBezTo>
                <a:cubicBezTo>
                  <a:pt x="209274" y="54412"/>
                  <a:pt x="215307" y="49332"/>
                  <a:pt x="214672" y="45839"/>
                </a:cubicBezTo>
                <a:cubicBezTo>
                  <a:pt x="214037" y="42346"/>
                  <a:pt x="208639" y="39489"/>
                  <a:pt x="205147" y="38219"/>
                </a:cubicBezTo>
                <a:cubicBezTo>
                  <a:pt x="201655" y="36949"/>
                  <a:pt x="197210" y="38854"/>
                  <a:pt x="193717" y="38219"/>
                </a:cubicBezTo>
                <a:cubicBezTo>
                  <a:pt x="190224" y="37584"/>
                  <a:pt x="186097" y="37901"/>
                  <a:pt x="184192" y="34409"/>
                </a:cubicBezTo>
                <a:cubicBezTo>
                  <a:pt x="182287" y="30917"/>
                  <a:pt x="186732" y="22979"/>
                  <a:pt x="182287" y="17264"/>
                </a:cubicBezTo>
                <a:cubicBezTo>
                  <a:pt x="177842" y="11549"/>
                  <a:pt x="163237" y="1706"/>
                  <a:pt x="157522" y="119"/>
                </a:cubicBezTo>
                <a:cubicBezTo>
                  <a:pt x="151807" y="-1469"/>
                  <a:pt x="120374" y="13137"/>
                  <a:pt x="104182" y="22979"/>
                </a:cubicBezTo>
                <a:close/>
              </a:path>
            </a:pathLst>
          </a:custGeom>
          <a:solidFill>
            <a:srgbClr val="E6B9B8">
              <a:alpha val="50196"/>
            </a:srgb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ZoneTexte 60"/>
          <p:cNvSpPr txBox="1"/>
          <p:nvPr/>
        </p:nvSpPr>
        <p:spPr>
          <a:xfrm>
            <a:off x="13445" y="968185"/>
            <a:ext cx="3141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Atlas : </a:t>
            </a:r>
            <a:r>
              <a:rPr lang="en-US" b="1" u="sng" dirty="0" smtClean="0">
                <a:solidFill>
                  <a:schemeClr val="accent6"/>
                </a:solidFill>
              </a:rPr>
              <a:t>Cognitive</a:t>
            </a:r>
            <a:r>
              <a:rPr lang="en-US" dirty="0" smtClean="0">
                <a:solidFill>
                  <a:schemeClr val="accent6"/>
                </a:solidFill>
              </a:rPr>
              <a:t> eloquent areas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3" name="TextBox 44"/>
          <p:cNvSpPr txBox="1">
            <a:spLocks noChangeArrowheads="1"/>
          </p:cNvSpPr>
          <p:nvPr/>
        </p:nvSpPr>
        <p:spPr bwMode="auto">
          <a:xfrm>
            <a:off x="4023191" y="5105400"/>
            <a:ext cx="49398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fr-FR" sz="2400" b="1" i="1" u="sng" dirty="0" smtClean="0">
                <a:solidFill>
                  <a:schemeClr val="accent5"/>
                </a:solidFill>
              </a:rPr>
              <a:t>Location</a:t>
            </a:r>
            <a:r>
              <a:rPr lang="en-US" altLang="fr-FR" sz="2400" b="1" i="1" dirty="0" smtClean="0">
                <a:solidFill>
                  <a:schemeClr val="accent5"/>
                </a:solidFill>
              </a:rPr>
              <a:t> </a:t>
            </a:r>
            <a:r>
              <a:rPr lang="en-US" altLang="fr-FR" sz="1600" b="1" dirty="0" smtClean="0">
                <a:solidFill>
                  <a:schemeClr val="bg1"/>
                </a:solidFill>
              </a:rPr>
              <a:t>= number of eloquent voxels that survived a 5% false discovery rate cutoff threshold</a:t>
            </a:r>
            <a:endParaRPr lang="en-US" altLang="fr-FR" sz="11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26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0.48646 -0.2796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23" y="-1398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0.48924 -0.278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62" y="-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60" grpId="0" animBg="1"/>
      <p:bldP spid="60" grpId="1" animBg="1"/>
      <p:bldP spid="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4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Stroke location and cognitive outcome</a:t>
            </a:r>
            <a:br>
              <a:rPr lang="en-US" sz="3400" dirty="0" smtClean="0">
                <a:solidFill>
                  <a:srgbClr val="FFC000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Prediction models</a:t>
            </a:r>
            <a:endParaRPr lang="en-US" sz="3400" b="1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Groupe 2"/>
          <p:cNvGrpSpPr>
            <a:grpSpLocks noChangeAspect="1"/>
          </p:cNvGrpSpPr>
          <p:nvPr/>
        </p:nvGrpSpPr>
        <p:grpSpPr>
          <a:xfrm>
            <a:off x="2346579" y="1343055"/>
            <a:ext cx="4359021" cy="2306460"/>
            <a:chOff x="298450" y="1000125"/>
            <a:chExt cx="8547100" cy="452247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078"/>
            <a:stretch/>
          </p:blipFill>
          <p:spPr bwMode="auto">
            <a:xfrm>
              <a:off x="298450" y="1000125"/>
              <a:ext cx="8547100" cy="3785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823"/>
            <a:stretch/>
          </p:blipFill>
          <p:spPr bwMode="auto">
            <a:xfrm>
              <a:off x="298450" y="4785360"/>
              <a:ext cx="8547100" cy="737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e 4"/>
          <p:cNvGrpSpPr>
            <a:grpSpLocks noChangeAspect="1"/>
          </p:cNvGrpSpPr>
          <p:nvPr/>
        </p:nvGrpSpPr>
        <p:grpSpPr>
          <a:xfrm>
            <a:off x="2343341" y="4254445"/>
            <a:ext cx="4362259" cy="2029948"/>
            <a:chOff x="2647327" y="3934172"/>
            <a:chExt cx="5132070" cy="2388175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75" t="74541"/>
            <a:stretch/>
          </p:blipFill>
          <p:spPr bwMode="auto">
            <a:xfrm>
              <a:off x="4728857" y="5635277"/>
              <a:ext cx="3050540" cy="687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541" r="74668"/>
            <a:stretch/>
          </p:blipFill>
          <p:spPr bwMode="auto">
            <a:xfrm>
              <a:off x="2647327" y="5635277"/>
              <a:ext cx="2081530" cy="687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75" b="36188"/>
            <a:stretch/>
          </p:blipFill>
          <p:spPr bwMode="auto">
            <a:xfrm>
              <a:off x="4728857" y="3934172"/>
              <a:ext cx="3050540" cy="1722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668" b="36188"/>
            <a:stretch/>
          </p:blipFill>
          <p:spPr bwMode="auto">
            <a:xfrm>
              <a:off x="2647327" y="3934172"/>
              <a:ext cx="2081530" cy="1722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TextBox 44"/>
          <p:cNvSpPr txBox="1">
            <a:spLocks noChangeArrowheads="1"/>
          </p:cNvSpPr>
          <p:nvPr/>
        </p:nvSpPr>
        <p:spPr bwMode="auto">
          <a:xfrm>
            <a:off x="746379" y="942945"/>
            <a:ext cx="1849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fr-FR" sz="2000" b="1" i="1" dirty="0" smtClean="0">
                <a:solidFill>
                  <a:schemeClr val="bg1"/>
                </a:solidFill>
              </a:rPr>
              <a:t>Univariate</a:t>
            </a:r>
            <a:endParaRPr lang="en-US" altLang="fr-FR" sz="1400" b="1" i="1" dirty="0" smtClean="0">
              <a:solidFill>
                <a:schemeClr val="bg1"/>
              </a:solidFill>
            </a:endParaRPr>
          </a:p>
        </p:txBody>
      </p:sp>
      <p:sp>
        <p:nvSpPr>
          <p:cNvPr id="21" name="TextBox 44"/>
          <p:cNvSpPr txBox="1">
            <a:spLocks noChangeArrowheads="1"/>
          </p:cNvSpPr>
          <p:nvPr/>
        </p:nvSpPr>
        <p:spPr bwMode="auto">
          <a:xfrm>
            <a:off x="761618" y="3826002"/>
            <a:ext cx="68583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fr-FR" sz="2000" b="1" i="1" dirty="0" smtClean="0">
                <a:solidFill>
                  <a:schemeClr val="bg1"/>
                </a:solidFill>
              </a:rPr>
              <a:t>Multivariate </a:t>
            </a:r>
            <a:r>
              <a:rPr lang="en-US" altLang="fr-FR" sz="1400" i="1" dirty="0" smtClean="0">
                <a:solidFill>
                  <a:schemeClr val="bg1"/>
                </a:solidFill>
              </a:rPr>
              <a:t>(predictors of good cognitive outcome)</a:t>
            </a:r>
            <a:endParaRPr lang="en-US" altLang="fr-FR" sz="1050" i="1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2103120"/>
            <a:ext cx="3816000" cy="198000"/>
          </a:xfrm>
          <a:prstGeom prst="rect">
            <a:avLst/>
          </a:prstGeom>
          <a:solidFill>
            <a:srgbClr val="4BACC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2514600" y="2336800"/>
            <a:ext cx="3816000" cy="198000"/>
          </a:xfrm>
          <a:prstGeom prst="rect">
            <a:avLst/>
          </a:prstGeom>
          <a:solidFill>
            <a:srgbClr val="4BACC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2514600" y="2565520"/>
            <a:ext cx="3816000" cy="198000"/>
          </a:xfrm>
          <a:prstGeom prst="rect">
            <a:avLst/>
          </a:prstGeom>
          <a:solidFill>
            <a:srgbClr val="4BACC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2514600" y="2804280"/>
            <a:ext cx="3816000" cy="198000"/>
          </a:xfrm>
          <a:prstGeom prst="rect">
            <a:avLst/>
          </a:prstGeom>
          <a:solidFill>
            <a:srgbClr val="4BACC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2361819" y="5207000"/>
            <a:ext cx="4320000" cy="198000"/>
          </a:xfrm>
          <a:prstGeom prst="rect">
            <a:avLst/>
          </a:prstGeom>
          <a:solidFill>
            <a:srgbClr val="4BACC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2362200" y="5461000"/>
            <a:ext cx="4320000" cy="198000"/>
          </a:xfrm>
          <a:prstGeom prst="rect">
            <a:avLst/>
          </a:prstGeom>
          <a:solidFill>
            <a:srgbClr val="4BACC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2362200" y="6014840"/>
            <a:ext cx="4320000" cy="198000"/>
          </a:xfrm>
          <a:prstGeom prst="rect">
            <a:avLst/>
          </a:prstGeom>
          <a:solidFill>
            <a:srgbClr val="4BACC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8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4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Stroke location and cognitive outcome</a:t>
            </a:r>
            <a:br>
              <a:rPr lang="en-US" sz="3400" dirty="0" smtClean="0">
                <a:solidFill>
                  <a:srgbClr val="FFC000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Prediction models</a:t>
            </a:r>
            <a:endParaRPr lang="en-US" sz="3400" b="1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TextBox 44"/>
          <p:cNvSpPr txBox="1">
            <a:spLocks noChangeArrowheads="1"/>
          </p:cNvSpPr>
          <p:nvPr/>
        </p:nvSpPr>
        <p:spPr bwMode="auto">
          <a:xfrm>
            <a:off x="365760" y="942945"/>
            <a:ext cx="3962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fr-FR" sz="2000" b="1" i="1" dirty="0" smtClean="0">
                <a:solidFill>
                  <a:schemeClr val="bg1"/>
                </a:solidFill>
              </a:rPr>
              <a:t>Development sample n=215</a:t>
            </a:r>
            <a:endParaRPr lang="en-US" altLang="fr-FR" sz="1400" b="1" i="1" dirty="0" smtClean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4324" y="1630673"/>
            <a:ext cx="3352327" cy="33007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Picture 2" descr="C:\Users\ttourdias\Documents\Documents\NEURO Rx\vasculaire\Brain Before Stroke\Fanny\Article\Revisions\To submit\Figure3_final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3056" b="52141"/>
          <a:stretch/>
        </p:blipFill>
        <p:spPr bwMode="auto">
          <a:xfrm>
            <a:off x="679098" y="1792845"/>
            <a:ext cx="3177553" cy="306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ZoneTexte 30"/>
          <p:cNvSpPr txBox="1"/>
          <p:nvPr/>
        </p:nvSpPr>
        <p:spPr>
          <a:xfrm>
            <a:off x="1784301" y="4744189"/>
            <a:ext cx="1309795" cy="38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1-Specificity</a:t>
            </a:r>
            <a:endParaRPr lang="en-US" sz="1200" dirty="0"/>
          </a:p>
        </p:txBody>
      </p:sp>
      <p:sp>
        <p:nvSpPr>
          <p:cNvPr id="32" name="ZoneTexte 31"/>
          <p:cNvSpPr txBox="1"/>
          <p:nvPr/>
        </p:nvSpPr>
        <p:spPr>
          <a:xfrm rot="16200000">
            <a:off x="79787" y="2995448"/>
            <a:ext cx="1140272" cy="38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Sensitivity</a:t>
            </a:r>
            <a:endParaRPr lang="en-US" sz="1200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2180487" y="1792845"/>
            <a:ext cx="338450" cy="24408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avec flèche 24"/>
          <p:cNvCxnSpPr/>
          <p:nvPr/>
        </p:nvCxnSpPr>
        <p:spPr>
          <a:xfrm flipH="1" flipV="1">
            <a:off x="1981699" y="3014910"/>
            <a:ext cx="178194" cy="396875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1384475" y="2111546"/>
            <a:ext cx="293147" cy="567802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843584" y="1683587"/>
            <a:ext cx="1028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with location</a:t>
            </a:r>
          </a:p>
          <a:p>
            <a:r>
              <a:rPr lang="en-US" sz="1200" b="1" i="1" dirty="0" smtClean="0"/>
              <a:t>AUC=0.771</a:t>
            </a:r>
            <a:endParaRPr lang="en-US" sz="1200" b="1" i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1531049" y="3444223"/>
            <a:ext cx="1244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/>
              <a:t>w</a:t>
            </a:r>
            <a:r>
              <a:rPr lang="en-US" sz="1200" b="1" i="1" dirty="0" smtClean="0"/>
              <a:t>ithout location</a:t>
            </a:r>
          </a:p>
          <a:p>
            <a:r>
              <a:rPr lang="en-US" sz="1200" b="1" i="1" dirty="0" smtClean="0"/>
              <a:t>AUC=0.697</a:t>
            </a:r>
            <a:endParaRPr lang="en-US" sz="1200" b="1" i="1" dirty="0"/>
          </a:p>
        </p:txBody>
      </p:sp>
      <p:grpSp>
        <p:nvGrpSpPr>
          <p:cNvPr id="2" name="Groupe 1"/>
          <p:cNvGrpSpPr/>
          <p:nvPr/>
        </p:nvGrpSpPr>
        <p:grpSpPr>
          <a:xfrm>
            <a:off x="5105400" y="924560"/>
            <a:ext cx="3733800" cy="4203239"/>
            <a:chOff x="5105400" y="924560"/>
            <a:chExt cx="3733800" cy="4203239"/>
          </a:xfrm>
        </p:grpSpPr>
        <p:sp>
          <p:nvSpPr>
            <p:cNvPr id="34" name="Rectangle 33"/>
            <p:cNvSpPr/>
            <p:nvPr/>
          </p:nvSpPr>
          <p:spPr>
            <a:xfrm>
              <a:off x="5182073" y="1630680"/>
              <a:ext cx="3352327" cy="33007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122" name="Picture 2" descr="C:\Users\ttourdias\Documents\Documents\NEURO Rx\vasculaire\Brain Before Stroke\Fanny\Article\Revisions\To submit\Figure3_final.t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42" t="50700" r="4766" b="5724"/>
            <a:stretch/>
          </p:blipFill>
          <p:spPr bwMode="auto">
            <a:xfrm>
              <a:off x="5433600" y="2052000"/>
              <a:ext cx="3060000" cy="28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ZoneTexte 34"/>
            <p:cNvSpPr txBox="1"/>
            <p:nvPr/>
          </p:nvSpPr>
          <p:spPr>
            <a:xfrm>
              <a:off x="6604845" y="4742355"/>
              <a:ext cx="1309795" cy="38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1-Specificity</a:t>
              </a:r>
              <a:endParaRPr lang="en-US" sz="1200" dirty="0"/>
            </a:p>
          </p:txBody>
        </p:sp>
        <p:sp>
          <p:nvSpPr>
            <p:cNvPr id="36" name="ZoneTexte 35"/>
            <p:cNvSpPr txBox="1"/>
            <p:nvPr/>
          </p:nvSpPr>
          <p:spPr>
            <a:xfrm rot="16200000">
              <a:off x="4900331" y="2993614"/>
              <a:ext cx="1140272" cy="38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Sensitivity</a:t>
              </a:r>
              <a:endParaRPr lang="en-US" sz="1200" dirty="0"/>
            </a:p>
          </p:txBody>
        </p:sp>
        <p:cxnSp>
          <p:nvCxnSpPr>
            <p:cNvPr id="37" name="Connecteur droit avec flèche 36"/>
            <p:cNvCxnSpPr/>
            <p:nvPr/>
          </p:nvCxnSpPr>
          <p:spPr>
            <a:xfrm flipH="1" flipV="1">
              <a:off x="6872140" y="3053443"/>
              <a:ext cx="178194" cy="396875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/>
            <p:cNvCxnSpPr/>
            <p:nvPr/>
          </p:nvCxnSpPr>
          <p:spPr>
            <a:xfrm>
              <a:off x="6274916" y="2150079"/>
              <a:ext cx="293147" cy="567802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ZoneTexte 38"/>
            <p:cNvSpPr txBox="1"/>
            <p:nvPr/>
          </p:nvSpPr>
          <p:spPr>
            <a:xfrm>
              <a:off x="5734025" y="1681480"/>
              <a:ext cx="10282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/>
                <a:t>with location</a:t>
              </a:r>
            </a:p>
            <a:p>
              <a:r>
                <a:rPr lang="en-US" sz="1200" b="1" i="1" dirty="0" smtClean="0"/>
                <a:t>AUC=0.779</a:t>
              </a:r>
              <a:endParaRPr lang="en-US" sz="1200" b="1" i="1" dirty="0"/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6421490" y="3482756"/>
              <a:ext cx="12446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/>
                <a:t>w</a:t>
              </a:r>
              <a:r>
                <a:rPr lang="en-US" sz="1200" b="1" i="1" dirty="0" smtClean="0"/>
                <a:t>ithout location</a:t>
              </a:r>
            </a:p>
            <a:p>
              <a:r>
                <a:rPr lang="en-US" sz="1200" b="1" i="1" dirty="0" smtClean="0"/>
                <a:t>AUC=0.660</a:t>
              </a:r>
              <a:endParaRPr lang="en-US" sz="1200" b="1" i="1" dirty="0"/>
            </a:p>
          </p:txBody>
        </p:sp>
        <p:sp>
          <p:nvSpPr>
            <p:cNvPr id="41" name="TextBox 44"/>
            <p:cNvSpPr txBox="1">
              <a:spLocks noChangeArrowheads="1"/>
            </p:cNvSpPr>
            <p:nvPr/>
          </p:nvSpPr>
          <p:spPr bwMode="auto">
            <a:xfrm>
              <a:off x="5105400" y="924560"/>
              <a:ext cx="37338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fr-FR" sz="2000" b="1" i="1" dirty="0" smtClean="0">
                  <a:solidFill>
                    <a:schemeClr val="bg1"/>
                  </a:solidFill>
                </a:rPr>
                <a:t>Replication sample n=69</a:t>
              </a:r>
              <a:endParaRPr lang="en-US" altLang="fr-FR" sz="1400" b="1" i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42" name="TextBox 44"/>
          <p:cNvSpPr txBox="1">
            <a:spLocks noChangeArrowheads="1"/>
          </p:cNvSpPr>
          <p:nvPr/>
        </p:nvSpPr>
        <p:spPr bwMode="auto">
          <a:xfrm>
            <a:off x="1985727" y="5269502"/>
            <a:ext cx="533627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fr-FR" sz="2000" b="1" i="1" dirty="0" smtClean="0">
                <a:solidFill>
                  <a:schemeClr val="accent5"/>
                </a:solidFill>
              </a:rPr>
              <a:t>Significant added value of stroke location</a:t>
            </a:r>
            <a:endParaRPr lang="en-US" altLang="fr-FR" sz="1400" b="1" i="1" dirty="0" smtClean="0">
              <a:solidFill>
                <a:schemeClr val="accent5"/>
              </a:solidFill>
            </a:endParaRPr>
          </a:p>
          <a:p>
            <a:pPr marL="285750" indent="-285750" algn="ctr" eaLnBrk="1" hangingPunct="1">
              <a:buFont typeface="Wingdings" pitchFamily="2" charset="2"/>
              <a:buChar char="à"/>
            </a:pPr>
            <a:r>
              <a:rPr lang="en-US" altLang="fr-FR" sz="1600" b="1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Differences of AUC =0.12</a:t>
            </a:r>
          </a:p>
          <a:p>
            <a:pPr marL="285750" indent="-285750" algn="ctr" eaLnBrk="1" hangingPunct="1">
              <a:buFont typeface="Wingdings" pitchFamily="2" charset="2"/>
              <a:buChar char="à"/>
            </a:pPr>
            <a:r>
              <a:rPr lang="en-US" altLang="fr-FR" sz="1600" b="1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p=0.005</a:t>
            </a:r>
            <a:endParaRPr lang="en-US" altLang="fr-FR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530878" y="3529318"/>
            <a:ext cx="1237724" cy="306083"/>
          </a:xfrm>
          <a:prstGeom prst="rect">
            <a:avLst/>
          </a:prstGeom>
          <a:solidFill>
            <a:srgbClr val="4BACC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770467" y="1751317"/>
            <a:ext cx="1237724" cy="306083"/>
          </a:xfrm>
          <a:prstGeom prst="rect">
            <a:avLst/>
          </a:prstGeom>
          <a:solidFill>
            <a:srgbClr val="4BACC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6456873" y="3570205"/>
            <a:ext cx="1237724" cy="306083"/>
          </a:xfrm>
          <a:prstGeom prst="rect">
            <a:avLst/>
          </a:prstGeom>
          <a:solidFill>
            <a:srgbClr val="4BACC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5671061" y="1750675"/>
            <a:ext cx="1237724" cy="306083"/>
          </a:xfrm>
          <a:prstGeom prst="rect">
            <a:avLst/>
          </a:prstGeom>
          <a:solidFill>
            <a:srgbClr val="4BACC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39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3924" y="1072282"/>
            <a:ext cx="7272000" cy="1899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4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Stroke location and cognitive outcome</a:t>
            </a:r>
            <a:br>
              <a:rPr lang="en-US" sz="3400" dirty="0" smtClean="0">
                <a:solidFill>
                  <a:srgbClr val="FFC000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Prediction models</a:t>
            </a:r>
            <a:endParaRPr lang="en-US" sz="34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85" b="6829"/>
          <a:stretch/>
        </p:blipFill>
        <p:spPr bwMode="auto">
          <a:xfrm>
            <a:off x="923925" y="2294802"/>
            <a:ext cx="7272000" cy="82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619" y="1111292"/>
            <a:ext cx="3737115" cy="1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072282"/>
            <a:ext cx="2561271" cy="43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231605" y="3505200"/>
            <a:ext cx="8636553" cy="2638366"/>
            <a:chOff x="231605" y="3505200"/>
            <a:chExt cx="8636553" cy="2638366"/>
          </a:xfrm>
        </p:grpSpPr>
        <p:sp>
          <p:nvSpPr>
            <p:cNvPr id="43" name="Flèche droite 42"/>
            <p:cNvSpPr/>
            <p:nvPr/>
          </p:nvSpPr>
          <p:spPr>
            <a:xfrm>
              <a:off x="685800" y="3505200"/>
              <a:ext cx="8182358" cy="1036092"/>
            </a:xfrm>
            <a:prstGeom prst="rightArrow">
              <a:avLst>
                <a:gd name="adj1" fmla="val 58812"/>
                <a:gd name="adj2" fmla="val 10650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Éclair 43"/>
            <p:cNvSpPr>
              <a:spLocks noChangeAspect="1"/>
            </p:cNvSpPr>
            <p:nvPr/>
          </p:nvSpPr>
          <p:spPr>
            <a:xfrm rot="15838309">
              <a:off x="231605" y="4380087"/>
              <a:ext cx="474811" cy="474811"/>
            </a:xfrm>
            <a:prstGeom prst="lightningBol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177006" y="3748105"/>
              <a:ext cx="756000" cy="570541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0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933193" y="3742490"/>
              <a:ext cx="756000" cy="570541"/>
            </a:xfrm>
            <a:prstGeom prst="rect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0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503225" y="3738825"/>
              <a:ext cx="756000" cy="570541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0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931781" y="3742490"/>
              <a:ext cx="756000" cy="570541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00"/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1065385" y="3663215"/>
              <a:ext cx="97135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MRI</a:t>
              </a:r>
            </a:p>
            <a:p>
              <a:pPr algn="ctr"/>
              <a:r>
                <a:rPr lang="en-US" sz="1400" b="1" dirty="0" smtClean="0"/>
                <a:t>Clinical </a:t>
              </a:r>
            </a:p>
            <a:p>
              <a:pPr algn="ctr"/>
              <a:r>
                <a:rPr lang="en-US" sz="1400" b="1" dirty="0" smtClean="0"/>
                <a:t>evaluation</a:t>
              </a:r>
              <a:endParaRPr lang="en-US" sz="1400" b="1" dirty="0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1177007" y="4319478"/>
              <a:ext cx="64312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b="1" i="1" dirty="0" smtClean="0">
                  <a:solidFill>
                    <a:schemeClr val="bg1"/>
                  </a:solidFill>
                </a:rPr>
                <a:t>24h-72h</a:t>
              </a:r>
              <a:endParaRPr lang="fr-FR" sz="1050" b="1" i="1" dirty="0">
                <a:solidFill>
                  <a:schemeClr val="bg1"/>
                </a:solidFill>
              </a:endParaRP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2401764" y="3653935"/>
              <a:ext cx="97135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1"/>
                  </a:solidFill>
                </a:rPr>
                <a:t>MRI</a:t>
              </a:r>
            </a:p>
            <a:p>
              <a:pPr algn="ctr"/>
              <a:r>
                <a:rPr lang="en-US" sz="1400" b="1" dirty="0" smtClean="0"/>
                <a:t>Clinical </a:t>
              </a:r>
            </a:p>
            <a:p>
              <a:pPr algn="ctr"/>
              <a:r>
                <a:rPr lang="en-US" sz="1400" b="1" dirty="0" smtClean="0"/>
                <a:t>evaluation</a:t>
              </a:r>
              <a:endParaRPr lang="en-US" sz="1400" b="1" dirty="0"/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2503268" y="4318646"/>
              <a:ext cx="70403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i="1" dirty="0" smtClean="0">
                  <a:solidFill>
                    <a:schemeClr val="bg1"/>
                  </a:solidFill>
                </a:rPr>
                <a:t>3 months</a:t>
              </a:r>
              <a:endParaRPr lang="en-US" sz="1050" b="1" i="1" dirty="0">
                <a:solidFill>
                  <a:schemeClr val="bg1"/>
                </a:solidFill>
              </a:endParaRP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3820160" y="3657600"/>
              <a:ext cx="97135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1"/>
                  </a:solidFill>
                </a:rPr>
                <a:t>MRI</a:t>
              </a:r>
            </a:p>
            <a:p>
              <a:pPr algn="ctr"/>
              <a:r>
                <a:rPr lang="en-US" sz="1400" b="1" dirty="0" smtClean="0"/>
                <a:t>Clinical </a:t>
              </a:r>
            </a:p>
            <a:p>
              <a:pPr algn="ctr"/>
              <a:r>
                <a:rPr lang="en-US" sz="1400" b="1" dirty="0" smtClean="0"/>
                <a:t>evaluation</a:t>
              </a:r>
              <a:endParaRPr lang="en-US" sz="1400" b="1" dirty="0"/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3874488" y="4318646"/>
              <a:ext cx="70403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i="1" dirty="0" smtClean="0">
                  <a:solidFill>
                    <a:schemeClr val="bg1"/>
                  </a:solidFill>
                </a:rPr>
                <a:t>6 months</a:t>
              </a:r>
              <a:endParaRPr lang="en-US" sz="1050" b="1" i="1" dirty="0">
                <a:solidFill>
                  <a:schemeClr val="bg1"/>
                </a:solidFill>
              </a:endParaRPr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6831524" y="3657600"/>
              <a:ext cx="97135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MRI</a:t>
              </a:r>
            </a:p>
            <a:p>
              <a:pPr algn="ctr"/>
              <a:r>
                <a:rPr lang="en-US" sz="1400" b="1" dirty="0" smtClean="0"/>
                <a:t>Clinical </a:t>
              </a:r>
            </a:p>
            <a:p>
              <a:pPr algn="ctr"/>
              <a:r>
                <a:rPr lang="en-US" sz="1400" b="1" dirty="0" smtClean="0"/>
                <a:t>evaluation</a:t>
              </a:r>
              <a:endParaRPr lang="en-US" sz="1400" b="1" dirty="0"/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7046260" y="4318646"/>
              <a:ext cx="53091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i="1" dirty="0" smtClean="0">
                  <a:solidFill>
                    <a:schemeClr val="bg1"/>
                  </a:solidFill>
                </a:rPr>
                <a:t>1 year</a:t>
              </a:r>
              <a:endParaRPr lang="en-US" sz="1050" b="1" i="1" dirty="0">
                <a:solidFill>
                  <a:schemeClr val="bg1"/>
                </a:solidFill>
              </a:endParaRPr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1037005" y="5181600"/>
              <a:ext cx="8464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Stroke location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2460065" y="5174850"/>
              <a:ext cx="9130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5"/>
                  </a:solidFill>
                </a:rPr>
                <a:t>MOTOR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 outcome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59" name="Connecteur droit avec flèche 58"/>
            <p:cNvCxnSpPr>
              <a:stCxn id="50" idx="2"/>
            </p:cNvCxnSpPr>
            <p:nvPr/>
          </p:nvCxnSpPr>
          <p:spPr>
            <a:xfrm flipH="1">
              <a:off x="1498569" y="4573394"/>
              <a:ext cx="1" cy="540000"/>
            </a:xfrm>
            <a:prstGeom prst="straightConnector1">
              <a:avLst/>
            </a:prstGeom>
            <a:ln>
              <a:solidFill>
                <a:schemeClr val="bg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avec flèche 59"/>
            <p:cNvCxnSpPr/>
            <p:nvPr/>
          </p:nvCxnSpPr>
          <p:spPr>
            <a:xfrm flipH="1">
              <a:off x="2895599" y="4572000"/>
              <a:ext cx="1" cy="540000"/>
            </a:xfrm>
            <a:prstGeom prst="straightConnector1">
              <a:avLst/>
            </a:prstGeom>
            <a:ln>
              <a:solidFill>
                <a:schemeClr val="bg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Flèche courbée vers le haut 60"/>
            <p:cNvSpPr/>
            <p:nvPr/>
          </p:nvSpPr>
          <p:spPr>
            <a:xfrm>
              <a:off x="1568442" y="5760334"/>
              <a:ext cx="1416794" cy="304800"/>
            </a:xfrm>
            <a:prstGeom prst="curvedUpArrow">
              <a:avLst>
                <a:gd name="adj1" fmla="val 25000"/>
                <a:gd name="adj2" fmla="val 72967"/>
                <a:gd name="adj3" fmla="val 25000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2074430" y="5681901"/>
              <a:ext cx="327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chemeClr val="bg1"/>
                  </a:solidFill>
                </a:rPr>
                <a:t>?</a:t>
              </a:r>
              <a:endParaRPr lang="fr-FR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1979"/>
          <a:stretch/>
        </p:blipFill>
        <p:spPr bwMode="auto">
          <a:xfrm>
            <a:off x="923365" y="1618230"/>
            <a:ext cx="7272000" cy="67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92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Stroke location and motor outcome</a:t>
            </a:r>
            <a:br>
              <a:rPr lang="en-US" sz="3400" dirty="0" smtClean="0">
                <a:solidFill>
                  <a:srgbClr val="FFC000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Maps </a:t>
            </a:r>
            <a:r>
              <a:rPr lang="en-US" sz="2000" b="1" dirty="0">
                <a:solidFill>
                  <a:schemeClr val="accent1"/>
                </a:solidFill>
                <a:latin typeface="Arial" charset="0"/>
                <a:cs typeface="Arial" charset="0"/>
              </a:rPr>
              <a:t>of eloquent regions</a:t>
            </a:r>
            <a:endParaRPr lang="en-US" sz="3400" b="1" dirty="0" smtClean="0">
              <a:latin typeface="Arial" charset="0"/>
              <a:cs typeface="Arial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104900"/>
            <a:ext cx="88201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7" t="4247" r="18383" b="64394"/>
          <a:stretch/>
        </p:blipFill>
        <p:spPr bwMode="auto">
          <a:xfrm>
            <a:off x="388736" y="4421530"/>
            <a:ext cx="1814084" cy="1694865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ZoneTexte 29"/>
          <p:cNvSpPr txBox="1"/>
          <p:nvPr/>
        </p:nvSpPr>
        <p:spPr>
          <a:xfrm>
            <a:off x="13445" y="968185"/>
            <a:ext cx="2861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Atlas : </a:t>
            </a:r>
            <a:r>
              <a:rPr lang="en-US" b="1" u="sng" dirty="0" smtClean="0">
                <a:solidFill>
                  <a:schemeClr val="accent6"/>
                </a:solidFill>
              </a:rPr>
              <a:t>Motor </a:t>
            </a:r>
            <a:r>
              <a:rPr lang="en-US" dirty="0" smtClean="0">
                <a:solidFill>
                  <a:schemeClr val="accent6"/>
                </a:solidFill>
              </a:rPr>
              <a:t>eloquent areas</a:t>
            </a:r>
            <a:endParaRPr lang="en-US" dirty="0">
              <a:solidFill>
                <a:schemeClr val="accent6"/>
              </a:solidFill>
            </a:endParaRPr>
          </a:p>
        </p:txBody>
      </p:sp>
      <p:graphicFrame>
        <p:nvGraphicFramePr>
          <p:cNvPr id="32" name="Tableau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929163"/>
              </p:ext>
            </p:extLst>
          </p:nvPr>
        </p:nvGraphicFramePr>
        <p:xfrm>
          <a:off x="2362200" y="4414005"/>
          <a:ext cx="6096000" cy="1706880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mFugl-Meyer</a:t>
                      </a:r>
                      <a:endParaRPr lang="fr-FR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latin typeface="Times New Roman"/>
                          <a:ea typeface="Times New Roman"/>
                        </a:rPr>
                        <a:t>Poor </a:t>
                      </a:r>
                      <a:r>
                        <a:rPr lang="en-US" sz="1400" noProof="0" dirty="0" smtClean="0">
                          <a:latin typeface="Times New Roman"/>
                          <a:ea typeface="Times New Roman"/>
                        </a:rPr>
                        <a:t>outcome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err="1" smtClean="0">
                          <a:latin typeface="Times New Roman"/>
                          <a:ea typeface="Times New Roman"/>
                        </a:rPr>
                        <a:t>mFugl</a:t>
                      </a:r>
                      <a:r>
                        <a:rPr lang="fr-FR" sz="1400" dirty="0" smtClean="0">
                          <a:latin typeface="Times New Roman"/>
                          <a:ea typeface="Times New Roman"/>
                        </a:rPr>
                        <a:t>-Meyer </a:t>
                      </a:r>
                      <a:r>
                        <a:rPr lang="fr-FR" sz="1400" dirty="0">
                          <a:latin typeface="Times New Roman"/>
                          <a:ea typeface="Times New Roman"/>
                        </a:rPr>
                        <a:t>≤84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Times New Roman"/>
                          <a:ea typeface="Times New Roman"/>
                        </a:rPr>
                        <a:t>(n=40)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latin typeface="Times New Roman"/>
                          <a:ea typeface="Times New Roman"/>
                        </a:rPr>
                        <a:t>Good </a:t>
                      </a:r>
                      <a:r>
                        <a:rPr lang="en-US" sz="1400" noProof="0" dirty="0" smtClean="0">
                          <a:latin typeface="Times New Roman"/>
                          <a:ea typeface="Times New Roman"/>
                        </a:rPr>
                        <a:t>outcome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err="1" smtClean="0">
                          <a:latin typeface="Times New Roman"/>
                          <a:ea typeface="Times New Roman"/>
                        </a:rPr>
                        <a:t>mFugl</a:t>
                      </a:r>
                      <a:r>
                        <a:rPr lang="fr-FR" sz="1400" dirty="0" smtClean="0">
                          <a:latin typeface="Times New Roman"/>
                          <a:ea typeface="Times New Roman"/>
                        </a:rPr>
                        <a:t>-Meyer </a:t>
                      </a:r>
                      <a:r>
                        <a:rPr lang="fr-FR" sz="1400" dirty="0">
                          <a:latin typeface="Times New Roman"/>
                          <a:ea typeface="Times New Roman"/>
                        </a:rPr>
                        <a:t>&gt;84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Times New Roman"/>
                          <a:ea typeface="Times New Roman"/>
                        </a:rPr>
                        <a:t>(n=167)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Baseline NIHSS</a:t>
                      </a:r>
                      <a:endParaRPr lang="fr-FR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15 (1-25)</a:t>
                      </a:r>
                      <a:endParaRPr lang="fr-FR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3 (1-24)</a:t>
                      </a:r>
                      <a:r>
                        <a:rPr lang="fr-FR" sz="1400" baseline="30000">
                          <a:latin typeface="Times New Roman"/>
                          <a:ea typeface="Times New Roman"/>
                        </a:rPr>
                        <a:t>†</a:t>
                      </a:r>
                      <a:endParaRPr lang="fr-FR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Age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y</a:t>
                      </a:r>
                      <a:endParaRPr lang="fr-FR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77 (46-95)</a:t>
                      </a:r>
                      <a:endParaRPr lang="fr-FR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66 (29-88)</a:t>
                      </a:r>
                      <a:r>
                        <a:rPr lang="fr-FR" sz="1400" baseline="30000" dirty="0">
                          <a:latin typeface="Times New Roman"/>
                          <a:ea typeface="Times New Roman"/>
                        </a:rPr>
                        <a:t>†</a:t>
                      </a:r>
                      <a:endParaRPr lang="fr-FR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Volume, cm</a:t>
                      </a:r>
                      <a:r>
                        <a:rPr lang="en-US" sz="1400" baseline="30000" dirty="0">
                          <a:latin typeface="Times New Roman"/>
                          <a:ea typeface="Times New Roman"/>
                        </a:rPr>
                        <a:t>3</a:t>
                      </a:r>
                      <a:endParaRPr lang="fr-FR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38 (1-211)</a:t>
                      </a:r>
                      <a:endParaRPr lang="fr-FR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12 (0-196)</a:t>
                      </a:r>
                      <a:r>
                        <a:rPr lang="fr-FR" sz="1400" baseline="30000">
                          <a:latin typeface="Times New Roman"/>
                          <a:ea typeface="Times New Roman"/>
                        </a:rPr>
                        <a:t>†</a:t>
                      </a:r>
                      <a:endParaRPr lang="fr-FR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latin typeface="Times New Roman"/>
                          <a:ea typeface="Times New Roman"/>
                        </a:rPr>
                        <a:t>Stoke</a:t>
                      </a:r>
                      <a:r>
                        <a:rPr lang="fr-FR" sz="1400" dirty="0" smtClean="0">
                          <a:latin typeface="Times New Roman"/>
                          <a:ea typeface="Times New Roman"/>
                        </a:rPr>
                        <a:t> location</a:t>
                      </a:r>
                      <a:endParaRPr lang="fr-FR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128 (0-2690)</a:t>
                      </a:r>
                      <a:endParaRPr lang="fr-FR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3 (0-1880)</a:t>
                      </a:r>
                      <a:r>
                        <a:rPr lang="fr-FR" sz="1400" baseline="30000" dirty="0">
                          <a:latin typeface="Times New Roman"/>
                          <a:ea typeface="Times New Roman"/>
                        </a:rPr>
                        <a:t>†</a:t>
                      </a:r>
                      <a:endParaRPr lang="fr-FR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4" name="TextBox 44"/>
          <p:cNvSpPr txBox="1">
            <a:spLocks noChangeArrowheads="1"/>
          </p:cNvSpPr>
          <p:nvPr/>
        </p:nvSpPr>
        <p:spPr bwMode="auto">
          <a:xfrm>
            <a:off x="1220836" y="6273225"/>
            <a:ext cx="66642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 eaLnBrk="1" hangingPunct="1">
              <a:buFont typeface="Wingdings" pitchFamily="2" charset="2"/>
              <a:buChar char="à"/>
            </a:pPr>
            <a:r>
              <a:rPr lang="en-US" altLang="fr-FR" sz="1600" b="1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Difference of AUC =0.028 </a:t>
            </a:r>
            <a:r>
              <a:rPr lang="en-US" altLang="fr-FR" sz="1600" b="1" i="1" dirty="0">
                <a:solidFill>
                  <a:schemeClr val="bg1"/>
                </a:solidFill>
                <a:sym typeface="Wingdings" panose="05000000000000000000" pitchFamily="2" charset="2"/>
              </a:rPr>
              <a:t>; 95% CI = [-0,003; 0,068</a:t>
            </a:r>
            <a:r>
              <a:rPr lang="en-US" altLang="fr-FR" sz="1600" b="1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]</a:t>
            </a:r>
          </a:p>
          <a:p>
            <a:pPr marL="285750" indent="-285750" algn="ctr" eaLnBrk="1" hangingPunct="1">
              <a:buFont typeface="Wingdings" pitchFamily="2" charset="2"/>
              <a:buChar char="à"/>
            </a:pPr>
            <a:r>
              <a:rPr lang="en-US" altLang="fr-FR" sz="1600" b="1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p=ns</a:t>
            </a:r>
            <a:endParaRPr lang="en-US" altLang="fr-FR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494280" y="5279122"/>
            <a:ext cx="5544000" cy="180000"/>
          </a:xfrm>
          <a:prstGeom prst="rect">
            <a:avLst/>
          </a:prstGeom>
          <a:solidFill>
            <a:srgbClr val="4BACC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2482427" y="5502642"/>
            <a:ext cx="5544000" cy="180000"/>
          </a:xfrm>
          <a:prstGeom prst="rect">
            <a:avLst/>
          </a:prstGeom>
          <a:solidFill>
            <a:srgbClr val="4BACC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2484121" y="5715000"/>
            <a:ext cx="5544000" cy="180000"/>
          </a:xfrm>
          <a:prstGeom prst="rect">
            <a:avLst/>
          </a:prstGeom>
          <a:solidFill>
            <a:srgbClr val="4BACC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2482428" y="5919202"/>
            <a:ext cx="5544000" cy="180000"/>
          </a:xfrm>
          <a:prstGeom prst="rect">
            <a:avLst/>
          </a:prstGeom>
          <a:solidFill>
            <a:srgbClr val="4BACC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552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 animBg="1"/>
      <p:bldP spid="37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Stroke location and motor outcome</a:t>
            </a:r>
            <a:br>
              <a:rPr lang="en-US" sz="3400" dirty="0" smtClean="0">
                <a:solidFill>
                  <a:srgbClr val="FFC000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Hypotheses</a:t>
            </a:r>
            <a:endParaRPr lang="en-US" sz="3400" b="1" dirty="0" smtClean="0">
              <a:latin typeface="Arial" charset="0"/>
              <a:cs typeface="Arial" charset="0"/>
            </a:endParaRPr>
          </a:p>
        </p:txBody>
      </p:sp>
      <p:sp>
        <p:nvSpPr>
          <p:cNvPr id="12" name="TextBox 44"/>
          <p:cNvSpPr txBox="1">
            <a:spLocks noChangeArrowheads="1"/>
          </p:cNvSpPr>
          <p:nvPr/>
        </p:nvSpPr>
        <p:spPr bwMode="auto">
          <a:xfrm>
            <a:off x="152400" y="1066800"/>
            <a:ext cx="8763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fr-FR" sz="2400" b="1" i="1" u="sng" dirty="0" smtClean="0">
                <a:solidFill>
                  <a:schemeClr val="accent5"/>
                </a:solidFill>
              </a:rPr>
              <a:t>Hypotheses</a:t>
            </a:r>
          </a:p>
          <a:p>
            <a:pPr algn="ctr" eaLnBrk="1" hangingPunct="1"/>
            <a:endParaRPr lang="en-US" altLang="fr-FR" sz="1600" b="1" i="1" dirty="0" smtClean="0">
              <a:solidFill>
                <a:schemeClr val="accent5"/>
              </a:solidFill>
            </a:endParaRPr>
          </a:p>
          <a:p>
            <a:pPr marL="285750" indent="-285750" algn="ctr" eaLnBrk="1" hangingPunct="1">
              <a:buFont typeface="Wingdings" pitchFamily="2" charset="2"/>
              <a:buChar char="à"/>
            </a:pPr>
            <a:r>
              <a:rPr lang="en-US" altLang="fr-FR" sz="1600" b="1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Clinical severity is already a strong predictor: interest of stroke location for a targeted sub-population? </a:t>
            </a:r>
          </a:p>
          <a:p>
            <a:pPr algn="ctr" eaLnBrk="1" hangingPunct="1"/>
            <a:endParaRPr lang="en-US" altLang="fr-FR" sz="1600" b="1" i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285750" indent="-285750" algn="ctr" eaLnBrk="1" hangingPunct="1">
              <a:buFont typeface="Wingdings" pitchFamily="2" charset="2"/>
              <a:buChar char="à"/>
            </a:pPr>
            <a:r>
              <a:rPr lang="en-US" altLang="fr-FR" sz="1600" b="1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Quantification of stroke location (more or less complete destruction of a more or less eloquent area) improves the prediction of medium-to-long term outcome.</a:t>
            </a:r>
            <a:endParaRPr lang="en-US" altLang="fr-FR" sz="1600" b="1" i="1" dirty="0" smtClean="0">
              <a:solidFill>
                <a:schemeClr val="bg1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819154" y="3979334"/>
            <a:ext cx="6004045" cy="890263"/>
            <a:chOff x="1819154" y="3979334"/>
            <a:chExt cx="6004045" cy="890263"/>
          </a:xfrm>
        </p:grpSpPr>
        <p:sp>
          <p:nvSpPr>
            <p:cNvPr id="2" name="Rectangle 1"/>
            <p:cNvSpPr/>
            <p:nvPr/>
          </p:nvSpPr>
          <p:spPr>
            <a:xfrm>
              <a:off x="1879599" y="3979334"/>
              <a:ext cx="59436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TextBox 44"/>
            <p:cNvSpPr txBox="1">
              <a:spLocks noChangeArrowheads="1"/>
            </p:cNvSpPr>
            <p:nvPr/>
          </p:nvSpPr>
          <p:spPr bwMode="auto">
            <a:xfrm>
              <a:off x="1819154" y="4038600"/>
              <a:ext cx="5910444" cy="83099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prstDash val="sysDot"/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fr-FR" sz="1600" b="1" i="1" dirty="0" smtClean="0">
                  <a:sym typeface="Wingdings" panose="05000000000000000000" pitchFamily="2" charset="2"/>
                </a:rPr>
                <a:t>Structural integrity of the pyramidal tract as assessed from early MRI improves the prediction of motor outcome over that provided by initial clinical severity</a:t>
              </a:r>
              <a:endParaRPr lang="en-US" altLang="fr-FR" sz="1600" b="1" i="1" dirty="0" smtClean="0"/>
            </a:p>
          </p:txBody>
        </p:sp>
      </p:grpSp>
      <p:cxnSp>
        <p:nvCxnSpPr>
          <p:cNvPr id="4" name="Connecteur droit 3"/>
          <p:cNvCxnSpPr/>
          <p:nvPr/>
        </p:nvCxnSpPr>
        <p:spPr>
          <a:xfrm>
            <a:off x="3488266" y="2184399"/>
            <a:ext cx="223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3810000" y="2667000"/>
            <a:ext cx="3276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81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Stroke location and motor outcome</a:t>
            </a:r>
            <a:br>
              <a:rPr lang="en-US" sz="3400" dirty="0" smtClean="0">
                <a:solidFill>
                  <a:srgbClr val="FFC000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Early assessment of motor fiber integrity</a:t>
            </a:r>
            <a:endParaRPr lang="en-US" sz="3400" b="1" dirty="0" smtClean="0">
              <a:latin typeface="Arial" charset="0"/>
              <a:cs typeface="Arial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545398" y="2710999"/>
            <a:ext cx="1955941" cy="1635736"/>
            <a:chOff x="545398" y="2710999"/>
            <a:chExt cx="1955941" cy="1635736"/>
          </a:xfrm>
        </p:grpSpPr>
        <p:pic>
          <p:nvPicPr>
            <p:cNvPr id="26" name="Picture 2" descr="F:\BBS\BBS review\Images antoine finales review BBS097gaussianM0 F4 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" contrast="10000"/>
                      </a14:imgEffect>
                    </a14:imgLayer>
                  </a14:imgProps>
                </a:ext>
              </a:extLst>
            </a:blip>
            <a:srcRect l="28251" t="11311" r="28721" b="33262"/>
            <a:stretch/>
          </p:blipFill>
          <p:spPr bwMode="auto">
            <a:xfrm>
              <a:off x="545398" y="3212416"/>
              <a:ext cx="1955941" cy="1134319"/>
            </a:xfrm>
            <a:prstGeom prst="rect">
              <a:avLst/>
            </a:prstGeom>
            <a:noFill/>
          </p:spPr>
        </p:pic>
        <p:cxnSp>
          <p:nvCxnSpPr>
            <p:cNvPr id="27" name="Connecteur droit avec flèche 26"/>
            <p:cNvCxnSpPr/>
            <p:nvPr/>
          </p:nvCxnSpPr>
          <p:spPr>
            <a:xfrm flipH="1">
              <a:off x="1498570" y="2710999"/>
              <a:ext cx="1" cy="540000"/>
            </a:xfrm>
            <a:prstGeom prst="straightConnector1">
              <a:avLst/>
            </a:prstGeom>
            <a:ln>
              <a:solidFill>
                <a:schemeClr val="bg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 2"/>
          <p:cNvGrpSpPr/>
          <p:nvPr/>
        </p:nvGrpSpPr>
        <p:grpSpPr>
          <a:xfrm>
            <a:off x="6477000" y="2763696"/>
            <a:ext cx="1898248" cy="1583039"/>
            <a:chOff x="6477000" y="2763696"/>
            <a:chExt cx="1898248" cy="1583039"/>
          </a:xfrm>
        </p:grpSpPr>
        <p:pic>
          <p:nvPicPr>
            <p:cNvPr id="29" name="Picture 2" descr="F:\BBS\BBS review\Images antoine finales review BBS097gaussianM12 F4 .png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30019" t="10829" r="25766" b="24496"/>
            <a:stretch/>
          </p:blipFill>
          <p:spPr bwMode="auto">
            <a:xfrm>
              <a:off x="6477000" y="3096669"/>
              <a:ext cx="1898248" cy="1250066"/>
            </a:xfrm>
            <a:prstGeom prst="rect">
              <a:avLst/>
            </a:prstGeom>
            <a:noFill/>
          </p:spPr>
        </p:pic>
        <p:cxnSp>
          <p:nvCxnSpPr>
            <p:cNvPr id="28" name="Connecteur droit avec flèche 27"/>
            <p:cNvCxnSpPr/>
            <p:nvPr/>
          </p:nvCxnSpPr>
          <p:spPr>
            <a:xfrm flipH="1">
              <a:off x="7315273" y="2763696"/>
              <a:ext cx="1" cy="540000"/>
            </a:xfrm>
            <a:prstGeom prst="straightConnector1">
              <a:avLst/>
            </a:prstGeom>
            <a:ln>
              <a:solidFill>
                <a:schemeClr val="bg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Image 29" descr="Correlation iFNr et fFNr.t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7385" y="4664900"/>
            <a:ext cx="2644314" cy="1911287"/>
          </a:xfrm>
          <a:prstGeom prst="rect">
            <a:avLst/>
          </a:prstGeom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170" name="Picture 2" descr="C:\Users\ttourdias\Documents\Documents\NEURO Rx\vasculaire\Brain Before Stroke\Antoine\Article\Revisions_4\To submit\Supplemental_Figure.ti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2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986" t="50000" r="4122" b="7772"/>
          <a:stretch/>
        </p:blipFill>
        <p:spPr bwMode="auto">
          <a:xfrm>
            <a:off x="750793" y="4953000"/>
            <a:ext cx="1515607" cy="133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44"/>
          <p:cNvSpPr txBox="1">
            <a:spLocks noChangeArrowheads="1"/>
          </p:cNvSpPr>
          <p:nvPr/>
        </p:nvSpPr>
        <p:spPr bwMode="auto">
          <a:xfrm>
            <a:off x="3337385" y="4343402"/>
            <a:ext cx="2644314" cy="338554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fr-FR" sz="1600" b="1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r=0.7; p&lt;0.0001</a:t>
            </a:r>
            <a:endParaRPr lang="en-US" altLang="fr-FR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32" name="TextBox 44"/>
          <p:cNvSpPr txBox="1">
            <a:spLocks noChangeArrowheads="1"/>
          </p:cNvSpPr>
          <p:nvPr/>
        </p:nvSpPr>
        <p:spPr bwMode="auto">
          <a:xfrm>
            <a:off x="762000" y="1066800"/>
            <a:ext cx="8000999" cy="584775"/>
          </a:xfrm>
          <a:prstGeom prst="rect">
            <a:avLst/>
          </a:prstGeom>
          <a:noFill/>
          <a:ln w="9525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fr-FR" sz="1600" b="1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Structural integrity of the pyramidal tract </a:t>
            </a:r>
            <a:r>
              <a:rPr lang="en-US" altLang="fr-FR" sz="1600" b="1" i="1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as assessed from early MRI </a:t>
            </a:r>
            <a:r>
              <a:rPr lang="en-US" altLang="fr-FR" sz="1600" b="1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improves the prediction of motor outcome over that provided by initial clinical severity</a:t>
            </a:r>
            <a:endParaRPr lang="en-US" altLang="fr-FR" sz="1600" b="1" i="1" dirty="0" smtClean="0">
              <a:solidFill>
                <a:schemeClr val="bg1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229676" y="1676400"/>
            <a:ext cx="8636553" cy="1106794"/>
            <a:chOff x="229676" y="1676400"/>
            <a:chExt cx="8636553" cy="1106794"/>
          </a:xfrm>
        </p:grpSpPr>
        <p:sp>
          <p:nvSpPr>
            <p:cNvPr id="6" name="Flèche droite 5"/>
            <p:cNvSpPr/>
            <p:nvPr/>
          </p:nvSpPr>
          <p:spPr>
            <a:xfrm>
              <a:off x="683871" y="1676400"/>
              <a:ext cx="8182358" cy="793187"/>
            </a:xfrm>
            <a:prstGeom prst="rightArrow">
              <a:avLst>
                <a:gd name="adj1" fmla="val 58812"/>
                <a:gd name="adj2" fmla="val 10650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Éclair 6"/>
            <p:cNvSpPr>
              <a:spLocks noChangeAspect="1"/>
            </p:cNvSpPr>
            <p:nvPr/>
          </p:nvSpPr>
          <p:spPr>
            <a:xfrm rot="15838309">
              <a:off x="229676" y="2308383"/>
              <a:ext cx="474811" cy="474811"/>
            </a:xfrm>
            <a:prstGeom prst="lightningBol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175077" y="1837481"/>
              <a:ext cx="756000" cy="485664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31264" y="1837481"/>
              <a:ext cx="756000" cy="480049"/>
            </a:xfrm>
            <a:prstGeom prst="rect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0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175078" y="2283335"/>
              <a:ext cx="64312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b="1" i="1" dirty="0" smtClean="0">
                  <a:solidFill>
                    <a:schemeClr val="bg1"/>
                  </a:solidFill>
                </a:rPr>
                <a:t>24h-72h</a:t>
              </a:r>
              <a:endParaRPr lang="fr-FR" sz="1050" b="1" i="1" dirty="0">
                <a:solidFill>
                  <a:schemeClr val="bg1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6902246" y="1808249"/>
              <a:ext cx="81041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/>
                <a:t>MRI</a:t>
              </a:r>
            </a:p>
            <a:p>
              <a:pPr algn="ctr"/>
              <a:r>
                <a:rPr lang="en-US" sz="900" b="1" dirty="0" smtClean="0"/>
                <a:t>Clinical </a:t>
              </a:r>
            </a:p>
            <a:p>
              <a:pPr algn="ctr"/>
              <a:r>
                <a:rPr lang="en-US" sz="900" b="1" dirty="0" smtClean="0"/>
                <a:t>evaluation</a:t>
              </a:r>
              <a:endParaRPr lang="en-US" sz="900" b="1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7044331" y="2272343"/>
              <a:ext cx="53091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i="1" dirty="0" smtClean="0">
                  <a:solidFill>
                    <a:schemeClr val="bg1"/>
                  </a:solidFill>
                </a:rPr>
                <a:t>1 year</a:t>
              </a:r>
              <a:endParaRPr lang="en-US" sz="1050" b="1" i="1" dirty="0">
                <a:solidFill>
                  <a:schemeClr val="bg1"/>
                </a:solidFill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1126066" y="1863050"/>
              <a:ext cx="81041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/>
                <a:t>MRI</a:t>
              </a:r>
            </a:p>
            <a:p>
              <a:pPr algn="ctr"/>
              <a:r>
                <a:rPr lang="en-US" sz="900" b="1" dirty="0" smtClean="0"/>
                <a:t>Clinical </a:t>
              </a:r>
            </a:p>
            <a:p>
              <a:pPr algn="ctr"/>
              <a:r>
                <a:rPr lang="en-US" sz="900" b="1" dirty="0" smtClean="0"/>
                <a:t>evaluation</a:t>
              </a:r>
              <a:endParaRPr lang="en-US" sz="900" b="1" dirty="0"/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477950" y="4358534"/>
            <a:ext cx="24176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accent5"/>
                </a:solidFill>
              </a:rPr>
              <a:t>iFNr</a:t>
            </a:r>
            <a:r>
              <a:rPr lang="en-US" sz="1400" b="1" i="1" dirty="0" smtClean="0">
                <a:solidFill>
                  <a:schemeClr val="bg1"/>
                </a:solidFill>
              </a:rPr>
              <a:t>: initial fiber number ratio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192950" y="4353560"/>
            <a:ext cx="2332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chemeClr val="accent5"/>
                </a:solidFill>
              </a:rPr>
              <a:t>f</a:t>
            </a:r>
            <a:r>
              <a:rPr lang="en-US" sz="1400" b="1" i="1" dirty="0" smtClean="0">
                <a:solidFill>
                  <a:schemeClr val="accent5"/>
                </a:solidFill>
              </a:rPr>
              <a:t>FNr</a:t>
            </a:r>
            <a:r>
              <a:rPr lang="en-US" sz="1400" b="1" i="1" dirty="0" smtClean="0">
                <a:solidFill>
                  <a:schemeClr val="bg1"/>
                </a:solidFill>
              </a:rPr>
              <a:t>: final fiber number ratio</a:t>
            </a:r>
            <a:endParaRPr lang="en-US" sz="1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Stroke location and motor outcome</a:t>
            </a:r>
            <a:br>
              <a:rPr lang="en-US" sz="3400" dirty="0" smtClean="0">
                <a:solidFill>
                  <a:srgbClr val="FFC000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Prediction of motor recovery by using initial clinical severity</a:t>
            </a:r>
            <a:endParaRPr lang="en-US" sz="3400" b="1" dirty="0" smtClean="0">
              <a:latin typeface="Arial" charset="0"/>
              <a:cs typeface="Arial" charset="0"/>
            </a:endParaRPr>
          </a:p>
        </p:txBody>
      </p:sp>
      <p:sp>
        <p:nvSpPr>
          <p:cNvPr id="25" name="TextBox 44"/>
          <p:cNvSpPr txBox="1">
            <a:spLocks noChangeArrowheads="1"/>
          </p:cNvSpPr>
          <p:nvPr/>
        </p:nvSpPr>
        <p:spPr bwMode="auto">
          <a:xfrm>
            <a:off x="762000" y="1066800"/>
            <a:ext cx="8000999" cy="584775"/>
          </a:xfrm>
          <a:prstGeom prst="rect">
            <a:avLst/>
          </a:prstGeom>
          <a:noFill/>
          <a:ln w="9525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fr-FR" sz="1600" b="1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Structural integrity of the pyramidal tract as assessed from early MRI improves the prediction of motor outcome </a:t>
            </a:r>
            <a:r>
              <a:rPr lang="en-US" altLang="fr-FR" sz="1600" b="1" i="1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over that provided by initial clinical severity</a:t>
            </a:r>
            <a:endParaRPr lang="en-US" altLang="fr-FR" sz="1600" b="1" i="1" dirty="0" smtClean="0">
              <a:solidFill>
                <a:schemeClr val="accent5"/>
              </a:solidFill>
            </a:endParaRPr>
          </a:p>
        </p:txBody>
      </p:sp>
      <p:pic>
        <p:nvPicPr>
          <p:cNvPr id="8194" name="Picture 2" descr="C:\Users\ttourdias\Documents\Documents\NEURO Rx\vasculaire\Brain Before Stroke\Antoine\Article\Revisions_4\To submit\Figure_2_1200dpi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6"/>
          <a:stretch/>
        </p:blipFill>
        <p:spPr bwMode="auto">
          <a:xfrm>
            <a:off x="1447800" y="1715269"/>
            <a:ext cx="6744785" cy="508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6421120" y="2392681"/>
            <a:ext cx="1237724" cy="1477640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5416178" y="5458460"/>
            <a:ext cx="2293466" cy="571500"/>
          </a:xfrm>
          <a:prstGeom prst="rect">
            <a:avLst/>
          </a:prstGeom>
          <a:solidFill>
            <a:srgbClr val="4BACC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1409699" y="4401276"/>
            <a:ext cx="6820985" cy="24567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438400" y="5234342"/>
            <a:ext cx="649537" cy="25391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rgbClr val="F81914"/>
                </a:solidFill>
              </a:rPr>
              <a:t>Y ≈ 0.7 x</a:t>
            </a:r>
            <a:endParaRPr lang="en-US" sz="1050" b="1" dirty="0">
              <a:solidFill>
                <a:srgbClr val="F819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37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Stroke location and motor outcome</a:t>
            </a:r>
            <a:br>
              <a:rPr lang="en-US" sz="3400" dirty="0" smtClean="0">
                <a:solidFill>
                  <a:srgbClr val="FFC000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Added value of iFNr compared to initial Fugl-Meyer</a:t>
            </a:r>
            <a:endParaRPr lang="en-US" sz="3400" b="1" dirty="0" smtClean="0">
              <a:latin typeface="Arial" charset="0"/>
              <a:cs typeface="Arial" charset="0"/>
            </a:endParaRPr>
          </a:p>
        </p:txBody>
      </p:sp>
      <p:sp>
        <p:nvSpPr>
          <p:cNvPr id="25" name="TextBox 44"/>
          <p:cNvSpPr txBox="1">
            <a:spLocks noChangeArrowheads="1"/>
          </p:cNvSpPr>
          <p:nvPr/>
        </p:nvSpPr>
        <p:spPr bwMode="auto">
          <a:xfrm>
            <a:off x="762000" y="1066800"/>
            <a:ext cx="8000999" cy="584775"/>
          </a:xfrm>
          <a:prstGeom prst="rect">
            <a:avLst/>
          </a:prstGeom>
          <a:noFill/>
          <a:ln w="9525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fr-FR" sz="1600" b="1" i="1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Structural integrity of the pyramidal tract </a:t>
            </a:r>
            <a:r>
              <a:rPr lang="en-US" altLang="fr-FR" sz="1600" b="1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as assessed from early MRI </a:t>
            </a:r>
            <a:r>
              <a:rPr lang="en-US" altLang="fr-FR" sz="1600" b="1" i="1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improves the prediction of motor outcome</a:t>
            </a:r>
            <a:r>
              <a:rPr lang="en-US" altLang="fr-FR" sz="1600" b="1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over that provided by initial clinical severity</a:t>
            </a:r>
            <a:endParaRPr lang="en-US" altLang="fr-FR" sz="1600" b="1" i="1" dirty="0" smtClean="0">
              <a:solidFill>
                <a:schemeClr val="bg1"/>
              </a:solidFill>
            </a:endParaRPr>
          </a:p>
        </p:txBody>
      </p:sp>
      <p:pic>
        <p:nvPicPr>
          <p:cNvPr id="6" name="Picture 2" descr="C:\Users\ttourdias\Documents\Documents\NEURO Rx\vasculaire\Brain Before Stroke\Antoine\Article\Revisions_2\Figure4_review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1" r="58143" b="56020"/>
          <a:stretch/>
        </p:blipFill>
        <p:spPr bwMode="auto">
          <a:xfrm>
            <a:off x="4649227" y="2057400"/>
            <a:ext cx="2176041" cy="185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tourdias\Documents\Documents\NEURO Rx\vasculaire\Brain Before Stroke\Antoine\Article\Revisions_2\Figure4_review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02" r="10484" b="56020"/>
          <a:stretch/>
        </p:blipFill>
        <p:spPr bwMode="auto">
          <a:xfrm>
            <a:off x="6841603" y="2057400"/>
            <a:ext cx="2257063" cy="185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tourdias\Documents\Documents\NEURO Rx\vasculaire\Brain Before Stroke\Antoine\Article\Revisions_2\Figure4_review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1" t="43980" r="58143" b="12040"/>
          <a:stretch/>
        </p:blipFill>
        <p:spPr bwMode="auto">
          <a:xfrm>
            <a:off x="4649226" y="4410691"/>
            <a:ext cx="2176041" cy="185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tourdias\Documents\Documents\NEURO Rx\vasculaire\Brain Before Stroke\Antoine\Article\Revisions_2\Figure4_review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02" t="44191" r="10484" b="12040"/>
          <a:stretch/>
        </p:blipFill>
        <p:spPr bwMode="auto">
          <a:xfrm>
            <a:off x="6841603" y="4420851"/>
            <a:ext cx="2257063" cy="184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4649228" y="3745485"/>
            <a:ext cx="2176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</a:rPr>
              <a:t>Fugl-Meyer =12/100</a:t>
            </a:r>
          </a:p>
          <a:p>
            <a:r>
              <a:rPr lang="en-US" sz="1600" i="1" dirty="0" smtClean="0">
                <a:solidFill>
                  <a:schemeClr val="bg1"/>
                </a:solidFill>
              </a:rPr>
              <a:t>iFNr=0</a:t>
            </a: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49226" y="2057400"/>
            <a:ext cx="4449440" cy="2242563"/>
          </a:xfrm>
          <a:prstGeom prst="rect">
            <a:avLst/>
          </a:prstGeom>
          <a:noFill/>
          <a:ln w="1905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648200" y="4520481"/>
            <a:ext cx="4449440" cy="2124000"/>
          </a:xfrm>
          <a:prstGeom prst="rect">
            <a:avLst/>
          </a:prstGeom>
          <a:noFill/>
          <a:ln w="1905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6934200" y="3733800"/>
            <a:ext cx="2176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</a:rPr>
              <a:t>Fugl-Meyer =12/100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f</a:t>
            </a:r>
            <a:r>
              <a:rPr lang="en-US" sz="1600" i="1" dirty="0" smtClean="0">
                <a:solidFill>
                  <a:schemeClr val="bg1"/>
                </a:solidFill>
              </a:rPr>
              <a:t>FNr=0</a:t>
            </a: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648200" y="6095425"/>
            <a:ext cx="2176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</a:rPr>
              <a:t>Fugl-Meyer =26/100</a:t>
            </a:r>
          </a:p>
          <a:p>
            <a:r>
              <a:rPr lang="en-US" sz="1600" i="1" dirty="0" smtClean="0">
                <a:solidFill>
                  <a:schemeClr val="bg1"/>
                </a:solidFill>
              </a:rPr>
              <a:t>iFNr=0.4</a:t>
            </a: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956385" y="6095425"/>
            <a:ext cx="2176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</a:rPr>
              <a:t>Fugl-Meyer =79/100</a:t>
            </a:r>
          </a:p>
          <a:p>
            <a:r>
              <a:rPr lang="en-US" sz="1600" i="1" dirty="0" smtClean="0">
                <a:solidFill>
                  <a:schemeClr val="bg1"/>
                </a:solidFill>
              </a:rPr>
              <a:t>fFNr=0.52</a:t>
            </a:r>
            <a:endParaRPr lang="en-US" sz="1600" i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ttourdias\Documents\Documents\Congrés\FLI_2016\Figure2 sans flèches Fugl only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" t="3305" r="9690" b="6829"/>
          <a:stretch/>
        </p:blipFill>
        <p:spPr bwMode="auto">
          <a:xfrm>
            <a:off x="122400" y="2454926"/>
            <a:ext cx="4360238" cy="339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41680" y="5074920"/>
            <a:ext cx="152400" cy="23150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885440" y="4658360"/>
            <a:ext cx="152400" cy="1524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2885440" y="4318000"/>
            <a:ext cx="152400" cy="1524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6" grpId="0" animBg="1"/>
      <p:bldP spid="17" grpId="0"/>
      <p:bldP spid="18" grpId="0"/>
      <p:bldP spid="19" grpId="0"/>
      <p:bldP spid="2" grpId="0" animBg="1"/>
      <p:bldP spid="3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ttourdias\Documents\Documents\Congrés\FLI_2016\Figure2 avec flèches Fugl only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" t="3183" r="9690" b="6951"/>
          <a:stretch/>
        </p:blipFill>
        <p:spPr bwMode="auto">
          <a:xfrm>
            <a:off x="123987" y="2454926"/>
            <a:ext cx="4360238" cy="339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Stroke location and motor outcome</a:t>
            </a:r>
            <a:br>
              <a:rPr lang="en-US" sz="3400" dirty="0" smtClean="0">
                <a:solidFill>
                  <a:srgbClr val="FFC000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Added value of iFNr compared to initial Fugl-Meyer</a:t>
            </a:r>
            <a:endParaRPr lang="en-US" sz="3400" b="1" dirty="0" smtClean="0">
              <a:latin typeface="Arial" charset="0"/>
              <a:cs typeface="Arial" charset="0"/>
            </a:endParaRPr>
          </a:p>
        </p:txBody>
      </p:sp>
      <p:sp>
        <p:nvSpPr>
          <p:cNvPr id="25" name="TextBox 44"/>
          <p:cNvSpPr txBox="1">
            <a:spLocks noChangeArrowheads="1"/>
          </p:cNvSpPr>
          <p:nvPr/>
        </p:nvSpPr>
        <p:spPr bwMode="auto">
          <a:xfrm>
            <a:off x="762000" y="1066800"/>
            <a:ext cx="8000999" cy="584775"/>
          </a:xfrm>
          <a:prstGeom prst="rect">
            <a:avLst/>
          </a:prstGeom>
          <a:noFill/>
          <a:ln w="9525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fr-FR" sz="1600" b="1" i="1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Structural integrity of the pyramidal tract </a:t>
            </a:r>
            <a:r>
              <a:rPr lang="en-US" altLang="fr-FR" sz="1600" b="1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as assessed from early MRI </a:t>
            </a:r>
            <a:r>
              <a:rPr lang="en-US" altLang="fr-FR" sz="1600" b="1" i="1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improves the prediction of motor outcome</a:t>
            </a:r>
            <a:r>
              <a:rPr lang="en-US" altLang="fr-FR" sz="1600" b="1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over that provided by initial clinical severity</a:t>
            </a:r>
            <a:endParaRPr lang="en-US" altLang="fr-FR" sz="1600" b="1" i="1" dirty="0" smtClean="0">
              <a:solidFill>
                <a:schemeClr val="bg1"/>
              </a:solidFill>
            </a:endParaRPr>
          </a:p>
        </p:txBody>
      </p:sp>
      <p:pic>
        <p:nvPicPr>
          <p:cNvPr id="6" name="Picture 2" descr="C:\Users\ttourdias\Documents\Documents\NEURO Rx\vasculaire\Brain Before Stroke\Antoine\Article\Revisions_2\Figure4_review.t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1" r="58143" b="56020"/>
          <a:stretch/>
        </p:blipFill>
        <p:spPr bwMode="auto">
          <a:xfrm>
            <a:off x="4649227" y="2057400"/>
            <a:ext cx="2176041" cy="185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tourdias\Documents\Documents\NEURO Rx\vasculaire\Brain Before Stroke\Antoine\Article\Revisions_2\Figure4_review.t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02" r="10484" b="56020"/>
          <a:stretch/>
        </p:blipFill>
        <p:spPr bwMode="auto">
          <a:xfrm>
            <a:off x="6841603" y="2057400"/>
            <a:ext cx="2257063" cy="185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tourdias\Documents\Documents\NEURO Rx\vasculaire\Brain Before Stroke\Antoine\Article\Revisions_2\Figure4_review.t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1" t="43980" r="58143" b="12040"/>
          <a:stretch/>
        </p:blipFill>
        <p:spPr bwMode="auto">
          <a:xfrm>
            <a:off x="4649226" y="4410691"/>
            <a:ext cx="2176041" cy="185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tourdias\Documents\Documents\NEURO Rx\vasculaire\Brain Before Stroke\Antoine\Article\Revisions_2\Figure4_review.t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02" t="44191" r="10484" b="12040"/>
          <a:stretch/>
        </p:blipFill>
        <p:spPr bwMode="auto">
          <a:xfrm>
            <a:off x="6841603" y="4420851"/>
            <a:ext cx="2257063" cy="184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4649228" y="3745485"/>
            <a:ext cx="2176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</a:rPr>
              <a:t>Fugl-Meyer =12/100</a:t>
            </a:r>
          </a:p>
          <a:p>
            <a:r>
              <a:rPr lang="en-US" sz="1600" i="1" dirty="0" smtClean="0">
                <a:solidFill>
                  <a:schemeClr val="bg1"/>
                </a:solidFill>
              </a:rPr>
              <a:t>iFNr=0</a:t>
            </a: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934200" y="3733800"/>
            <a:ext cx="2176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</a:rPr>
              <a:t>Fugl-Meyer =12/100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f</a:t>
            </a:r>
            <a:r>
              <a:rPr lang="en-US" sz="1600" i="1" dirty="0" smtClean="0">
                <a:solidFill>
                  <a:schemeClr val="bg1"/>
                </a:solidFill>
              </a:rPr>
              <a:t>FNr=0</a:t>
            </a: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49226" y="2057400"/>
            <a:ext cx="4449440" cy="2242563"/>
          </a:xfrm>
          <a:prstGeom prst="rect">
            <a:avLst/>
          </a:prstGeom>
          <a:noFill/>
          <a:ln w="1905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4648200" y="4520481"/>
            <a:ext cx="4449440" cy="2124000"/>
          </a:xfrm>
          <a:prstGeom prst="rect">
            <a:avLst/>
          </a:prstGeom>
          <a:noFill/>
          <a:ln w="1905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4648200" y="6095425"/>
            <a:ext cx="2176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</a:rPr>
              <a:t>Fugl-Meyer =26/100</a:t>
            </a:r>
          </a:p>
          <a:p>
            <a:r>
              <a:rPr lang="en-US" sz="1600" i="1" dirty="0" smtClean="0">
                <a:solidFill>
                  <a:schemeClr val="bg1"/>
                </a:solidFill>
              </a:rPr>
              <a:t>iFNr=0.4</a:t>
            </a: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956385" y="6095425"/>
            <a:ext cx="2176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</a:rPr>
              <a:t>Fugl-Meyer =79/100</a:t>
            </a:r>
          </a:p>
          <a:p>
            <a:r>
              <a:rPr lang="en-US" sz="1600" i="1" dirty="0" smtClean="0">
                <a:solidFill>
                  <a:schemeClr val="bg1"/>
                </a:solidFill>
              </a:rPr>
              <a:t>fFNr=0.52</a:t>
            </a:r>
            <a:endParaRPr lang="en-US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4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General introduction</a:t>
            </a:r>
            <a:br>
              <a:rPr lang="en-US" sz="3400" dirty="0" smtClean="0">
                <a:solidFill>
                  <a:srgbClr val="FFC000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Rationale</a:t>
            </a:r>
            <a:endParaRPr lang="en-US" sz="3400" b="1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74" name="ZoneTexte 6"/>
          <p:cNvSpPr txBox="1"/>
          <p:nvPr/>
        </p:nvSpPr>
        <p:spPr>
          <a:xfrm>
            <a:off x="762000" y="4661862"/>
            <a:ext cx="79159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To inform patients and caregivers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2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To anticipate the type, duration and goals of rehabilitation.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2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To improve patient selection for clinical trials focusing on brain repair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200" b="1" dirty="0" smtClean="0">
              <a:solidFill>
                <a:schemeClr val="bg1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330713" y="1051560"/>
            <a:ext cx="8889487" cy="1962294"/>
            <a:chOff x="330713" y="1051560"/>
            <a:chExt cx="8889487" cy="1962294"/>
          </a:xfrm>
        </p:grpSpPr>
        <p:cxnSp>
          <p:nvCxnSpPr>
            <p:cNvPr id="12" name="Connecteur droit avec flèche 11"/>
            <p:cNvCxnSpPr/>
            <p:nvPr/>
          </p:nvCxnSpPr>
          <p:spPr>
            <a:xfrm>
              <a:off x="2209800" y="2319338"/>
              <a:ext cx="4581479" cy="0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1" name="Picture 3" descr="C:\Users\ttourdias\Documents\Documents\Congrés\FLI_2016\Stroke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7"/>
            <a:stretch/>
          </p:blipFill>
          <p:spPr bwMode="auto">
            <a:xfrm flipH="1">
              <a:off x="351116" y="1792669"/>
              <a:ext cx="1401484" cy="1221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ZoneTexte 63"/>
            <p:cNvSpPr txBox="1">
              <a:spLocks noChangeArrowheads="1"/>
            </p:cNvSpPr>
            <p:nvPr/>
          </p:nvSpPr>
          <p:spPr bwMode="auto">
            <a:xfrm>
              <a:off x="330713" y="1051560"/>
              <a:ext cx="118654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fr-FR" sz="1600" b="1" i="1" dirty="0" smtClean="0">
                  <a:solidFill>
                    <a:schemeClr val="bg1"/>
                  </a:solidFill>
                </a:rPr>
                <a:t>ISCHEMIA</a:t>
              </a:r>
              <a:endParaRPr lang="fr-FR" altLang="fr-FR" sz="1600" b="1" i="1" dirty="0">
                <a:solidFill>
                  <a:schemeClr val="bg1"/>
                </a:solidFill>
              </a:endParaRPr>
            </a:p>
          </p:txBody>
        </p:sp>
        <p:sp>
          <p:nvSpPr>
            <p:cNvPr id="76" name="ZoneTexte 75"/>
            <p:cNvSpPr txBox="1"/>
            <p:nvPr/>
          </p:nvSpPr>
          <p:spPr>
            <a:xfrm>
              <a:off x="404336" y="1359337"/>
              <a:ext cx="1034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i="1" dirty="0" err="1" smtClean="0">
                  <a:solidFill>
                    <a:schemeClr val="accent6"/>
                  </a:solidFill>
                </a:rPr>
                <a:t>Sub</a:t>
              </a:r>
              <a:r>
                <a:rPr lang="fr-FR" sz="1600" b="1" i="1" dirty="0" smtClean="0">
                  <a:solidFill>
                    <a:schemeClr val="accent6"/>
                  </a:solidFill>
                </a:rPr>
                <a:t>-acute</a:t>
              </a:r>
              <a:endParaRPr lang="fr-FR" sz="1600" b="1" i="1" dirty="0">
                <a:solidFill>
                  <a:schemeClr val="accent6"/>
                </a:solidFill>
              </a:endParaRPr>
            </a:p>
          </p:txBody>
        </p:sp>
        <p:sp>
          <p:nvSpPr>
            <p:cNvPr id="77" name="ZoneTexte 76"/>
            <p:cNvSpPr txBox="1">
              <a:spLocks noChangeArrowheads="1"/>
            </p:cNvSpPr>
            <p:nvPr/>
          </p:nvSpPr>
          <p:spPr bwMode="auto">
            <a:xfrm>
              <a:off x="6649175" y="1051560"/>
              <a:ext cx="25710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fr-FR" sz="1600" b="1" i="1" dirty="0" smtClean="0">
                  <a:solidFill>
                    <a:schemeClr val="bg1"/>
                  </a:solidFill>
                </a:rPr>
                <a:t>DISABILITY / HANDICAP</a:t>
              </a:r>
              <a:endParaRPr lang="fr-FR" altLang="fr-FR" sz="1600" b="1" i="1" dirty="0">
                <a:solidFill>
                  <a:schemeClr val="bg1"/>
                </a:solidFill>
              </a:endParaRPr>
            </a:p>
          </p:txBody>
        </p:sp>
        <p:sp>
          <p:nvSpPr>
            <p:cNvPr id="78" name="ZoneTexte 77"/>
            <p:cNvSpPr txBox="1"/>
            <p:nvPr/>
          </p:nvSpPr>
          <p:spPr>
            <a:xfrm>
              <a:off x="7327112" y="1359337"/>
              <a:ext cx="8242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>
                  <a:solidFill>
                    <a:schemeClr val="accent6"/>
                  </a:solidFill>
                </a:rPr>
                <a:t>Chronic</a:t>
              </a:r>
              <a:endParaRPr lang="en-US" sz="1600" b="1" i="1" dirty="0">
                <a:solidFill>
                  <a:schemeClr val="accent6"/>
                </a:solidFill>
              </a:endParaRPr>
            </a:p>
          </p:txBody>
        </p:sp>
        <p:pic>
          <p:nvPicPr>
            <p:cNvPr id="80" name="Picture 2" descr="Afficher l'image d'origin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27" t="6353" r="27447" b="10251"/>
            <a:stretch/>
          </p:blipFill>
          <p:spPr bwMode="auto">
            <a:xfrm>
              <a:off x="7199610" y="2158299"/>
              <a:ext cx="725190" cy="73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C:\Users\ttourdias\Documents\Documents\Congrés\FLI_2016\Psychic sho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860" y="1013461"/>
            <a:ext cx="3482340" cy="261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01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5013" y="2362200"/>
            <a:ext cx="5386387" cy="290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Stroke location and motor outcome</a:t>
            </a:r>
            <a:br>
              <a:rPr lang="en-US" sz="3400" dirty="0" smtClean="0">
                <a:solidFill>
                  <a:srgbClr val="FFC000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Added value of iFNr compared to initial Fugl-Meyer</a:t>
            </a:r>
            <a:endParaRPr lang="en-US" sz="3400" b="1" dirty="0" smtClean="0">
              <a:latin typeface="Arial" charset="0"/>
              <a:cs typeface="Arial" charset="0"/>
            </a:endParaRPr>
          </a:p>
        </p:txBody>
      </p:sp>
      <p:sp>
        <p:nvSpPr>
          <p:cNvPr id="25" name="TextBox 44"/>
          <p:cNvSpPr txBox="1">
            <a:spLocks noChangeArrowheads="1"/>
          </p:cNvSpPr>
          <p:nvPr/>
        </p:nvSpPr>
        <p:spPr bwMode="auto">
          <a:xfrm>
            <a:off x="762000" y="1066800"/>
            <a:ext cx="8000999" cy="584775"/>
          </a:xfrm>
          <a:prstGeom prst="rect">
            <a:avLst/>
          </a:prstGeom>
          <a:noFill/>
          <a:ln w="9525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fr-FR" sz="1600" b="1" i="1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Structural integrity of the pyramidal tract </a:t>
            </a:r>
            <a:r>
              <a:rPr lang="en-US" altLang="fr-FR" sz="1600" b="1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as assessed from early MRI </a:t>
            </a:r>
            <a:r>
              <a:rPr lang="en-US" altLang="fr-FR" sz="1600" b="1" i="1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improves the prediction of motor outcome </a:t>
            </a:r>
            <a:r>
              <a:rPr lang="en-US" altLang="fr-FR" sz="1600" b="1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over that provided by initial clinical severity</a:t>
            </a:r>
            <a:endParaRPr lang="en-US" altLang="fr-FR" sz="1600" b="1" i="1" dirty="0" smtClean="0">
              <a:solidFill>
                <a:schemeClr val="bg1"/>
              </a:solidFill>
            </a:endParaRPr>
          </a:p>
        </p:txBody>
      </p:sp>
      <p:pic>
        <p:nvPicPr>
          <p:cNvPr id="10242" name="Picture 2" descr="C:\Users\ttourdias\Documents\Documents\Congrés\FLI_2016\For FLI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2362200"/>
            <a:ext cx="3830637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tourdias\Documents\Documents\Congrés\FLI_2016\FLI_2016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4"/>
          <a:stretch/>
        </p:blipFill>
        <p:spPr bwMode="auto">
          <a:xfrm>
            <a:off x="2005013" y="2725271"/>
            <a:ext cx="3813175" cy="254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819400" y="373380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F81914"/>
                </a:solidFill>
              </a:rPr>
              <a:t>y=0.7x</a:t>
            </a:r>
            <a:endParaRPr lang="fr-FR" sz="1200" b="1" dirty="0">
              <a:solidFill>
                <a:srgbClr val="F8191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2438400"/>
            <a:ext cx="3657600" cy="286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2469775" y="2422848"/>
            <a:ext cx="3597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Subpopulation of severe patients (n=26)</a:t>
            </a:r>
            <a:endParaRPr lang="en-US" sz="16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2469775" y="2420470"/>
            <a:ext cx="4552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Subpopulation of mild-to-moderate patients (n=91)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33708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ttourdias\Documents\Documents\Congrés\FLI_2016\For FLI_2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2362200"/>
            <a:ext cx="5386387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Stroke location and motor outcome</a:t>
            </a:r>
            <a:br>
              <a:rPr lang="en-US" sz="3400" dirty="0" smtClean="0">
                <a:solidFill>
                  <a:srgbClr val="FFC000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Added value of iFNr compared to initial Fugl-Meyer</a:t>
            </a:r>
            <a:endParaRPr lang="en-US" sz="3400" b="1" dirty="0" smtClean="0">
              <a:latin typeface="Arial" charset="0"/>
              <a:cs typeface="Arial" charset="0"/>
            </a:endParaRPr>
          </a:p>
        </p:txBody>
      </p:sp>
      <p:sp>
        <p:nvSpPr>
          <p:cNvPr id="25" name="TextBox 44"/>
          <p:cNvSpPr txBox="1">
            <a:spLocks noChangeArrowheads="1"/>
          </p:cNvSpPr>
          <p:nvPr/>
        </p:nvSpPr>
        <p:spPr bwMode="auto">
          <a:xfrm>
            <a:off x="762000" y="1066800"/>
            <a:ext cx="8000999" cy="584775"/>
          </a:xfrm>
          <a:prstGeom prst="rect">
            <a:avLst/>
          </a:prstGeom>
          <a:noFill/>
          <a:ln w="9525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fr-FR" sz="1600" b="1" i="1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Structural integrity of the pyramidal tract </a:t>
            </a:r>
            <a:r>
              <a:rPr lang="en-US" altLang="fr-FR" sz="1600" b="1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as assessed from early MRI </a:t>
            </a:r>
            <a:r>
              <a:rPr lang="en-US" altLang="fr-FR" sz="1600" b="1" i="1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improves the prediction of motor outcome</a:t>
            </a:r>
            <a:r>
              <a:rPr lang="en-US" altLang="fr-FR" sz="1600" b="1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over that provided by initial clinical severity</a:t>
            </a:r>
            <a:endParaRPr lang="en-US" altLang="fr-FR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2514600"/>
            <a:ext cx="3657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469775" y="2422848"/>
            <a:ext cx="3597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Subpopulation of severe patients (n=26)</a:t>
            </a:r>
            <a:endParaRPr lang="en-US" sz="16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2819400" y="3733800"/>
            <a:ext cx="681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F81914"/>
                </a:solidFill>
              </a:rPr>
              <a:t>y=0.67x</a:t>
            </a:r>
            <a:endParaRPr lang="fr-FR" sz="1200" b="1" dirty="0">
              <a:solidFill>
                <a:srgbClr val="F819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93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9375" y="1198600"/>
            <a:ext cx="6810375" cy="2638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16"/>
          <a:stretch/>
        </p:blipFill>
        <p:spPr bwMode="auto">
          <a:xfrm>
            <a:off x="1349375" y="1757045"/>
            <a:ext cx="6810375" cy="78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95" y="1198600"/>
            <a:ext cx="2561271" cy="43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349375" y="2514600"/>
            <a:ext cx="6810375" cy="132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44"/>
          <p:cNvSpPr txBox="1">
            <a:spLocks noChangeArrowheads="1"/>
          </p:cNvSpPr>
          <p:nvPr/>
        </p:nvSpPr>
        <p:spPr bwMode="auto">
          <a:xfrm>
            <a:off x="6333171" y="1198600"/>
            <a:ext cx="1857059" cy="307777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fr-FR" sz="1400" i="1" dirty="0" smtClean="0">
                <a:sym typeface="Wingdings" panose="05000000000000000000" pitchFamily="2" charset="2"/>
              </a:rPr>
              <a:t>Accepted paper</a:t>
            </a:r>
            <a:endParaRPr lang="en-US" altLang="fr-FR" sz="1400" i="1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Stroke location and motor outcome</a:t>
            </a:r>
            <a:br>
              <a:rPr lang="en-US" sz="3400" dirty="0" smtClean="0">
                <a:solidFill>
                  <a:srgbClr val="FFC000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Conclusion</a:t>
            </a:r>
            <a:endParaRPr lang="en-US" sz="3400" b="1" dirty="0" smtClean="0">
              <a:latin typeface="Arial" charset="0"/>
              <a:cs typeface="Arial" charset="0"/>
            </a:endParaRPr>
          </a:p>
        </p:txBody>
      </p:sp>
      <p:sp>
        <p:nvSpPr>
          <p:cNvPr id="23" name="ZoneTexte 6"/>
          <p:cNvSpPr txBox="1"/>
          <p:nvPr/>
        </p:nvSpPr>
        <p:spPr>
          <a:xfrm>
            <a:off x="762000" y="4042589"/>
            <a:ext cx="791593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iFNr measured between 24-72h after the insult provides an early surrogate of chronic pyramidal tract degeneration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iFNr provides significant independent added value toward predicting long-term motor impairment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This is especially relevant for severely affected patients who demonstrate highly variable recovery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1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1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F:\BBS\BBS review\Images antoine finales review BBS055gaussian SF 5.png"/>
          <p:cNvPicPr>
            <a:picLocks noChangeAspect="1" noChangeArrowheads="1"/>
          </p:cNvPicPr>
          <p:nvPr/>
        </p:nvPicPr>
        <p:blipFill rotWithShape="1">
          <a:blip r:embed="rId3" cstate="print"/>
          <a:srcRect l="30167" t="2435" r="24558" b="36607"/>
          <a:stretch/>
        </p:blipFill>
        <p:spPr bwMode="auto">
          <a:xfrm>
            <a:off x="1259541" y="1771608"/>
            <a:ext cx="1407459" cy="1185671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Imaging and prognosis</a:t>
            </a:r>
            <a:br>
              <a:rPr lang="en-US" sz="3400" dirty="0" smtClean="0">
                <a:solidFill>
                  <a:srgbClr val="FFC000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Conclusion</a:t>
            </a:r>
            <a:endParaRPr lang="en-US" sz="3400" b="1" dirty="0" smtClean="0">
              <a:latin typeface="Arial" charset="0"/>
              <a:cs typeface="Arial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2819400" y="2319338"/>
            <a:ext cx="3971879" cy="0"/>
          </a:xfrm>
          <a:prstGeom prst="straightConnector1">
            <a:avLst/>
          </a:prstGeom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63"/>
          <p:cNvSpPr txBox="1">
            <a:spLocks noChangeArrowheads="1"/>
          </p:cNvSpPr>
          <p:nvPr/>
        </p:nvSpPr>
        <p:spPr bwMode="auto">
          <a:xfrm>
            <a:off x="330713" y="1051560"/>
            <a:ext cx="11865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600" b="1" i="1" dirty="0" smtClean="0">
                <a:solidFill>
                  <a:schemeClr val="bg1"/>
                </a:solidFill>
              </a:rPr>
              <a:t>ISCHEMIA</a:t>
            </a:r>
            <a:endParaRPr lang="fr-FR" altLang="fr-FR" sz="1600" b="1" i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6649175" y="1051560"/>
            <a:ext cx="25710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600" b="1" i="1" dirty="0" smtClean="0">
                <a:solidFill>
                  <a:schemeClr val="bg1"/>
                </a:solidFill>
              </a:rPr>
              <a:t>DISABILITY / HANDICAP</a:t>
            </a:r>
            <a:endParaRPr lang="fr-FR" altLang="fr-FR" sz="1600" b="1" i="1" dirty="0">
              <a:solidFill>
                <a:schemeClr val="bg1"/>
              </a:solidFill>
            </a:endParaRPr>
          </a:p>
        </p:txBody>
      </p:sp>
      <p:pic>
        <p:nvPicPr>
          <p:cNvPr id="13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7" t="6353" r="27447" b="10251"/>
          <a:stretch/>
        </p:blipFill>
        <p:spPr bwMode="auto">
          <a:xfrm>
            <a:off x="7199610" y="2158299"/>
            <a:ext cx="725190" cy="73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7327112" y="1359337"/>
            <a:ext cx="824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Chronic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pic>
        <p:nvPicPr>
          <p:cNvPr id="15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849243"/>
            <a:ext cx="1111238" cy="110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44"/>
          <p:cNvSpPr txBox="1">
            <a:spLocks noChangeArrowheads="1"/>
          </p:cNvSpPr>
          <p:nvPr/>
        </p:nvSpPr>
        <p:spPr bwMode="auto">
          <a:xfrm>
            <a:off x="30480" y="3376136"/>
            <a:ext cx="271272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sz="1400" b="1" i="1" dirty="0" smtClean="0">
                <a:solidFill>
                  <a:schemeClr val="accent5"/>
                </a:solidFill>
              </a:rPr>
              <a:t>CLINICAL PREDICTORS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fr-FR" sz="1400" b="1" i="1" dirty="0" smtClean="0">
                <a:solidFill>
                  <a:schemeClr val="bg1"/>
                </a:solidFill>
              </a:rPr>
              <a:t>Age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fr-FR" sz="1400" b="1" i="1" dirty="0" smtClean="0">
                <a:solidFill>
                  <a:schemeClr val="bg1"/>
                </a:solidFill>
              </a:rPr>
              <a:t>Initial clinical severity</a:t>
            </a:r>
          </a:p>
          <a:p>
            <a:pPr eaLnBrk="1" hangingPunct="1"/>
            <a:r>
              <a:rPr lang="en-US" altLang="fr-FR" sz="1400" b="1" i="1" dirty="0" smtClean="0">
                <a:solidFill>
                  <a:schemeClr val="accent5"/>
                </a:solidFill>
              </a:rPr>
              <a:t>IMAGING PREDICTORS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fr-FR" sz="1400" b="1" i="1" dirty="0" smtClean="0">
                <a:solidFill>
                  <a:schemeClr val="bg1"/>
                </a:solidFill>
              </a:rPr>
              <a:t>Stroke volume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fr-FR" sz="1400" b="1" i="1" dirty="0" smtClean="0">
                <a:solidFill>
                  <a:schemeClr val="bg1"/>
                </a:solidFill>
              </a:rPr>
              <a:t>Stroke location</a:t>
            </a:r>
          </a:p>
        </p:txBody>
      </p:sp>
      <p:sp>
        <p:nvSpPr>
          <p:cNvPr id="37" name="TextBox 44"/>
          <p:cNvSpPr txBox="1">
            <a:spLocks noChangeArrowheads="1"/>
          </p:cNvSpPr>
          <p:nvPr/>
        </p:nvSpPr>
        <p:spPr bwMode="auto">
          <a:xfrm>
            <a:off x="1828800" y="5105400"/>
            <a:ext cx="591044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fr-FR" sz="2400" b="1" i="1" u="sng" dirty="0" smtClean="0">
                <a:solidFill>
                  <a:schemeClr val="accent5"/>
                </a:solidFill>
              </a:rPr>
              <a:t>Perspectives</a:t>
            </a:r>
            <a:endParaRPr lang="en-US" altLang="fr-FR" sz="1600" b="1" i="1" dirty="0" smtClean="0">
              <a:solidFill>
                <a:schemeClr val="accent5"/>
              </a:solidFill>
            </a:endParaRPr>
          </a:p>
          <a:p>
            <a:pPr marL="285750" indent="-285750" algn="ctr" eaLnBrk="1" hangingPunct="1">
              <a:buFont typeface="Wingdings" pitchFamily="2" charset="2"/>
              <a:buChar char="à"/>
            </a:pPr>
            <a:r>
              <a:rPr lang="en-US" altLang="fr-FR" sz="1600" b="1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Transcranial magnetic stimulations</a:t>
            </a:r>
          </a:p>
          <a:p>
            <a:pPr marL="285750" indent="-285750" algn="ctr" eaLnBrk="1" hangingPunct="1">
              <a:buFont typeface="Wingdings" pitchFamily="2" charset="2"/>
              <a:buChar char="à"/>
            </a:pPr>
            <a:r>
              <a:rPr lang="en-US" altLang="fr-FR" sz="1600" b="1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Plasticity and fMRI</a:t>
            </a:r>
            <a:endParaRPr lang="en-US" altLang="fr-FR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404336" y="1359337"/>
            <a:ext cx="1034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err="1" smtClean="0">
                <a:solidFill>
                  <a:schemeClr val="accent6"/>
                </a:solidFill>
              </a:rPr>
              <a:t>Sub</a:t>
            </a:r>
            <a:r>
              <a:rPr lang="fr-FR" sz="1600" b="1" i="1" dirty="0" smtClean="0">
                <a:solidFill>
                  <a:schemeClr val="accent6"/>
                </a:solidFill>
              </a:rPr>
              <a:t>-acute</a:t>
            </a:r>
            <a:endParaRPr lang="fr-FR" sz="1600" b="1" i="1" dirty="0">
              <a:solidFill>
                <a:schemeClr val="accent6"/>
              </a:solidFill>
            </a:endParaRPr>
          </a:p>
        </p:txBody>
      </p:sp>
      <p:pic>
        <p:nvPicPr>
          <p:cNvPr id="39" name="Picture 1"/>
          <p:cNvPicPr>
            <a:picLocks noChangeAspect="1" noChangeArrowheads="1"/>
          </p:cNvPicPr>
          <p:nvPr/>
        </p:nvPicPr>
        <p:blipFill rotWithShape="1">
          <a:blip r:embed="rId6"/>
          <a:srcRect l="38567" t="52646" r="49184" b="4027"/>
          <a:stretch/>
        </p:blipFill>
        <p:spPr bwMode="auto">
          <a:xfrm>
            <a:off x="152400" y="1745027"/>
            <a:ext cx="1075765" cy="131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914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19773"/>
            <a:ext cx="9144000" cy="838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23" name="Picture 2" descr="http://media.wizzz.sdv.fr/2/9/9/0/5/6/6/4/1/6/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49275"/>
            <a:ext cx="906462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Rectangle 2"/>
          <p:cNvSpPr txBox="1">
            <a:spLocks noChangeArrowheads="1"/>
          </p:cNvSpPr>
          <p:nvPr/>
        </p:nvSpPr>
        <p:spPr>
          <a:xfrm>
            <a:off x="0" y="-26988"/>
            <a:ext cx="9144000" cy="765176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9900"/>
                </a:solidFill>
              </a:rPr>
              <a:t>Thank you…</a:t>
            </a:r>
            <a:endParaRPr lang="en-US" sz="32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4925" y="3395663"/>
            <a:ext cx="9109075" cy="1323439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marL="342900" indent="-342900"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NeuroImaging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department: </a:t>
            </a:r>
            <a:r>
              <a:rPr lang="en-US" sz="20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Dousset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Bordeaux</a:t>
            </a:r>
            <a:r>
              <a:rPr lang="fr-FR" dirty="0">
                <a:solidFill>
                  <a:schemeClr val="bg1"/>
                </a:solidFill>
              </a:rPr>
              <a:t>	</a:t>
            </a:r>
          </a:p>
          <a:p>
            <a:pPr marL="342900" indent="-342900" algn="ctr">
              <a:buClr>
                <a:schemeClr val="accent6">
                  <a:lumMod val="75000"/>
                </a:schemeClr>
              </a:buClr>
              <a:defRPr/>
            </a:pPr>
            <a:r>
              <a:rPr lang="fr-FR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Neurocentre</a:t>
            </a:r>
            <a:r>
              <a:rPr lang="fr-FR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Magendie INSERM </a:t>
            </a:r>
            <a:r>
              <a:rPr lang="fr-FR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U862: </a:t>
            </a:r>
            <a:r>
              <a:rPr lang="fr-FR" sz="20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</a:t>
            </a:r>
            <a:r>
              <a:rPr lang="fr-FR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Oliet</a:t>
            </a:r>
            <a:r>
              <a:rPr lang="fr-FR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Bordeaux</a:t>
            </a:r>
            <a:endParaRPr lang="en-U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Stroke department: </a:t>
            </a:r>
            <a:r>
              <a:rPr lang="en-US" sz="2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</a:t>
            </a:r>
            <a:r>
              <a:rPr lang="en-US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Sibon</a:t>
            </a:r>
            <a:r>
              <a:rPr lang="fr-FR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Bordeaux</a:t>
            </a:r>
            <a:endParaRPr lang="en-U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Students: </a:t>
            </a:r>
            <a:r>
              <a:rPr lang="en-US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Fanny </a:t>
            </a:r>
            <a:r>
              <a:rPr lang="en-US" sz="2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Munsch</a:t>
            </a:r>
            <a:r>
              <a:rPr lang="en-US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Antoine </a:t>
            </a:r>
            <a:r>
              <a:rPr lang="en-US" sz="2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Bigourdan</a:t>
            </a:r>
            <a:endParaRPr lang="en-US" sz="2000" b="1" i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e 2"/>
          <p:cNvGrpSpPr>
            <a:grpSpLocks noChangeAspect="1"/>
          </p:cNvGrpSpPr>
          <p:nvPr/>
        </p:nvGrpSpPr>
        <p:grpSpPr>
          <a:xfrm>
            <a:off x="990600" y="6140022"/>
            <a:ext cx="2818066" cy="590790"/>
            <a:chOff x="1588" y="6010027"/>
            <a:chExt cx="3969110" cy="832098"/>
          </a:xfrm>
        </p:grpSpPr>
        <p:pic>
          <p:nvPicPr>
            <p:cNvPr id="3072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41" t="12466" r="15810" b="64433"/>
            <a:stretch>
              <a:fillRect/>
            </a:stretch>
          </p:blipFill>
          <p:spPr bwMode="auto">
            <a:xfrm>
              <a:off x="1588" y="6019800"/>
              <a:ext cx="3960812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1810112" y="6010027"/>
              <a:ext cx="2160586" cy="714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2290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39" b="35323"/>
          <a:stretch/>
        </p:blipFill>
        <p:spPr bwMode="auto">
          <a:xfrm>
            <a:off x="4119562" y="6165850"/>
            <a:ext cx="2571750" cy="61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36513" y="5611813"/>
            <a:ext cx="90725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600" b="1" i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FINANCIAL SUPPORT</a:t>
            </a:r>
          </a:p>
          <a:p>
            <a:pPr algn="just">
              <a:defRPr/>
            </a:pP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2292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" t="5303" r="58407" b="77879"/>
          <a:stretch/>
        </p:blipFill>
        <p:spPr bwMode="auto">
          <a:xfrm>
            <a:off x="6934200" y="6160341"/>
            <a:ext cx="914400" cy="60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73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avec flèche 11"/>
          <p:cNvCxnSpPr/>
          <p:nvPr/>
        </p:nvCxnSpPr>
        <p:spPr>
          <a:xfrm>
            <a:off x="2209800" y="2319338"/>
            <a:ext cx="4581479" cy="0"/>
          </a:xfrm>
          <a:prstGeom prst="straightConnector1">
            <a:avLst/>
          </a:prstGeom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4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General introduction</a:t>
            </a:r>
            <a:br>
              <a:rPr lang="en-US" sz="3400" dirty="0" smtClean="0">
                <a:solidFill>
                  <a:srgbClr val="FFC000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Rationale</a:t>
            </a:r>
            <a:endParaRPr lang="en-US" sz="3400" b="1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61" name="ZoneTexte 63"/>
          <p:cNvSpPr txBox="1">
            <a:spLocks noChangeArrowheads="1"/>
          </p:cNvSpPr>
          <p:nvPr/>
        </p:nvSpPr>
        <p:spPr bwMode="auto">
          <a:xfrm>
            <a:off x="330713" y="1051560"/>
            <a:ext cx="11865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600" b="1" i="1" dirty="0" smtClean="0">
                <a:solidFill>
                  <a:schemeClr val="bg1"/>
                </a:solidFill>
              </a:rPr>
              <a:t>ISCHEMIA</a:t>
            </a:r>
            <a:endParaRPr lang="fr-FR" altLang="fr-FR" sz="1600" b="1" i="1" dirty="0">
              <a:solidFill>
                <a:schemeClr val="bg1"/>
              </a:solidFill>
            </a:endParaRPr>
          </a:p>
        </p:txBody>
      </p:sp>
      <p:sp>
        <p:nvSpPr>
          <p:cNvPr id="66" name="ZoneTexte 65"/>
          <p:cNvSpPr txBox="1">
            <a:spLocks noChangeArrowheads="1"/>
          </p:cNvSpPr>
          <p:nvPr/>
        </p:nvSpPr>
        <p:spPr bwMode="auto">
          <a:xfrm>
            <a:off x="6649175" y="1051560"/>
            <a:ext cx="25710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600" b="1" i="1" dirty="0" smtClean="0">
                <a:solidFill>
                  <a:schemeClr val="bg1"/>
                </a:solidFill>
              </a:rPr>
              <a:t>DISABILITY / HANDICAP</a:t>
            </a:r>
            <a:endParaRPr lang="fr-FR" altLang="fr-FR" sz="1600" b="1" i="1" dirty="0">
              <a:solidFill>
                <a:schemeClr val="bg1"/>
              </a:solidFill>
            </a:endParaRPr>
          </a:p>
        </p:txBody>
      </p:sp>
      <p:pic>
        <p:nvPicPr>
          <p:cNvPr id="72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7" t="6353" r="27447" b="10251"/>
          <a:stretch/>
        </p:blipFill>
        <p:spPr bwMode="auto">
          <a:xfrm>
            <a:off x="7199610" y="2158299"/>
            <a:ext cx="725190" cy="73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ZoneTexte 72"/>
          <p:cNvSpPr txBox="1"/>
          <p:nvPr/>
        </p:nvSpPr>
        <p:spPr>
          <a:xfrm>
            <a:off x="7327112" y="1359337"/>
            <a:ext cx="824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Chronic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pic>
        <p:nvPicPr>
          <p:cNvPr id="2051" name="Picture 3" descr="C:\Users\ttourdias\Documents\Documents\Congrés\FLI_2016\Strok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/>
          <a:stretch/>
        </p:blipFill>
        <p:spPr bwMode="auto">
          <a:xfrm flipH="1">
            <a:off x="351116" y="1792669"/>
            <a:ext cx="1401484" cy="122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849243"/>
            <a:ext cx="1111238" cy="110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44"/>
          <p:cNvSpPr txBox="1">
            <a:spLocks noChangeArrowheads="1"/>
          </p:cNvSpPr>
          <p:nvPr/>
        </p:nvSpPr>
        <p:spPr bwMode="auto">
          <a:xfrm>
            <a:off x="30480" y="3376136"/>
            <a:ext cx="271272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sz="1400" b="1" i="1" dirty="0" smtClean="0">
                <a:solidFill>
                  <a:schemeClr val="accent5"/>
                </a:solidFill>
              </a:rPr>
              <a:t>CLINICAL PREDICTORS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fr-FR" sz="1400" b="1" i="1" dirty="0" smtClean="0">
                <a:solidFill>
                  <a:schemeClr val="bg1"/>
                </a:solidFill>
              </a:rPr>
              <a:t>Age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fr-FR" sz="1400" b="1" i="1" dirty="0" smtClean="0">
                <a:solidFill>
                  <a:schemeClr val="bg1"/>
                </a:solidFill>
              </a:rPr>
              <a:t>Initial clinical severity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04336" y="1359337"/>
            <a:ext cx="1034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err="1" smtClean="0">
                <a:solidFill>
                  <a:schemeClr val="accent6"/>
                </a:solidFill>
              </a:rPr>
              <a:t>Sub</a:t>
            </a:r>
            <a:r>
              <a:rPr lang="fr-FR" sz="1600" b="1" i="1" dirty="0" smtClean="0">
                <a:solidFill>
                  <a:schemeClr val="accent6"/>
                </a:solidFill>
              </a:rPr>
              <a:t>-acute</a:t>
            </a:r>
            <a:endParaRPr lang="fr-FR" sz="1600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0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avec flèche 11"/>
          <p:cNvCxnSpPr/>
          <p:nvPr/>
        </p:nvCxnSpPr>
        <p:spPr>
          <a:xfrm>
            <a:off x="2819400" y="2319338"/>
            <a:ext cx="3971879" cy="0"/>
          </a:xfrm>
          <a:prstGeom prst="straightConnector1">
            <a:avLst/>
          </a:prstGeom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4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General introduction</a:t>
            </a:r>
            <a:br>
              <a:rPr lang="en-US" sz="3400" dirty="0" smtClean="0">
                <a:solidFill>
                  <a:srgbClr val="FFC000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Rationale</a:t>
            </a:r>
            <a:endParaRPr lang="en-US" sz="3400" b="1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61" name="ZoneTexte 63"/>
          <p:cNvSpPr txBox="1">
            <a:spLocks noChangeArrowheads="1"/>
          </p:cNvSpPr>
          <p:nvPr/>
        </p:nvSpPr>
        <p:spPr bwMode="auto">
          <a:xfrm>
            <a:off x="330713" y="1051560"/>
            <a:ext cx="11865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600" b="1" i="1" dirty="0" smtClean="0">
                <a:solidFill>
                  <a:schemeClr val="bg1"/>
                </a:solidFill>
              </a:rPr>
              <a:t>ISCHEMIA</a:t>
            </a:r>
            <a:endParaRPr lang="fr-FR" altLang="fr-FR" sz="1600" b="1" i="1" dirty="0">
              <a:solidFill>
                <a:schemeClr val="bg1"/>
              </a:solidFill>
            </a:endParaRPr>
          </a:p>
        </p:txBody>
      </p:sp>
      <p:sp>
        <p:nvSpPr>
          <p:cNvPr id="66" name="ZoneTexte 65"/>
          <p:cNvSpPr txBox="1">
            <a:spLocks noChangeArrowheads="1"/>
          </p:cNvSpPr>
          <p:nvPr/>
        </p:nvSpPr>
        <p:spPr bwMode="auto">
          <a:xfrm>
            <a:off x="6649175" y="1051560"/>
            <a:ext cx="25710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600" b="1" i="1" dirty="0" smtClean="0">
                <a:solidFill>
                  <a:schemeClr val="bg1"/>
                </a:solidFill>
              </a:rPr>
              <a:t>DISABILITY / HANDICAP</a:t>
            </a:r>
            <a:endParaRPr lang="fr-FR" altLang="fr-FR" sz="1600" b="1" i="1" dirty="0">
              <a:solidFill>
                <a:schemeClr val="bg1"/>
              </a:solidFill>
            </a:endParaRPr>
          </a:p>
        </p:txBody>
      </p:sp>
      <p:pic>
        <p:nvPicPr>
          <p:cNvPr id="72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7" t="6353" r="27447" b="10251"/>
          <a:stretch/>
        </p:blipFill>
        <p:spPr bwMode="auto">
          <a:xfrm>
            <a:off x="7199610" y="2158299"/>
            <a:ext cx="725190" cy="73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ZoneTexte 72"/>
          <p:cNvSpPr txBox="1"/>
          <p:nvPr/>
        </p:nvSpPr>
        <p:spPr>
          <a:xfrm>
            <a:off x="7327112" y="1359337"/>
            <a:ext cx="824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Chronic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pic>
        <p:nvPicPr>
          <p:cNvPr id="15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849243"/>
            <a:ext cx="1111238" cy="110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e 20"/>
          <p:cNvGrpSpPr/>
          <p:nvPr/>
        </p:nvGrpSpPr>
        <p:grpSpPr>
          <a:xfrm>
            <a:off x="1196463" y="1490955"/>
            <a:ext cx="1503606" cy="1769776"/>
            <a:chOff x="314640" y="4038600"/>
            <a:chExt cx="1503606" cy="1769776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5"/>
            <a:srcRect l="59230" t="9270" r="4279" b="8391"/>
            <a:stretch/>
          </p:blipFill>
          <p:spPr bwMode="auto">
            <a:xfrm rot="21232052" flipH="1">
              <a:off x="418698" y="4263355"/>
              <a:ext cx="1320801" cy="1545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1517256" y="4038600"/>
              <a:ext cx="300990" cy="304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14640" y="4191000"/>
              <a:ext cx="300990" cy="304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orme libre 6"/>
            <p:cNvSpPr/>
            <p:nvPr/>
          </p:nvSpPr>
          <p:spPr>
            <a:xfrm>
              <a:off x="1256297" y="4952955"/>
              <a:ext cx="97694" cy="144860"/>
            </a:xfrm>
            <a:custGeom>
              <a:avLst/>
              <a:gdLst>
                <a:gd name="connsiteX0" fmla="*/ 8623 w 97694"/>
                <a:gd name="connsiteY0" fmla="*/ 45 h 144860"/>
                <a:gd name="connsiteX1" fmla="*/ 1003 w 97694"/>
                <a:gd name="connsiteY1" fmla="*/ 68625 h 144860"/>
                <a:gd name="connsiteX2" fmla="*/ 8623 w 97694"/>
                <a:gd name="connsiteY2" fmla="*/ 101645 h 144860"/>
                <a:gd name="connsiteX3" fmla="*/ 34023 w 97694"/>
                <a:gd name="connsiteY3" fmla="*/ 134665 h 144860"/>
                <a:gd name="connsiteX4" fmla="*/ 49263 w 97694"/>
                <a:gd name="connsiteY4" fmla="*/ 144825 h 144860"/>
                <a:gd name="connsiteX5" fmla="*/ 84823 w 97694"/>
                <a:gd name="connsiteY5" fmla="*/ 132125 h 144860"/>
                <a:gd name="connsiteX6" fmla="*/ 97523 w 97694"/>
                <a:gd name="connsiteY6" fmla="*/ 111805 h 144860"/>
                <a:gd name="connsiteX7" fmla="*/ 77203 w 97694"/>
                <a:gd name="connsiteY7" fmla="*/ 58465 h 144860"/>
                <a:gd name="connsiteX8" fmla="*/ 8623 w 97694"/>
                <a:gd name="connsiteY8" fmla="*/ 45 h 144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694" h="144860">
                  <a:moveTo>
                    <a:pt x="8623" y="45"/>
                  </a:moveTo>
                  <a:cubicBezTo>
                    <a:pt x="-4077" y="1738"/>
                    <a:pt x="1003" y="51692"/>
                    <a:pt x="1003" y="68625"/>
                  </a:cubicBezTo>
                  <a:cubicBezTo>
                    <a:pt x="1003" y="85558"/>
                    <a:pt x="3120" y="90638"/>
                    <a:pt x="8623" y="101645"/>
                  </a:cubicBezTo>
                  <a:cubicBezTo>
                    <a:pt x="14126" y="112652"/>
                    <a:pt x="27250" y="127468"/>
                    <a:pt x="34023" y="134665"/>
                  </a:cubicBezTo>
                  <a:cubicBezTo>
                    <a:pt x="40796" y="141862"/>
                    <a:pt x="40796" y="145248"/>
                    <a:pt x="49263" y="144825"/>
                  </a:cubicBezTo>
                  <a:cubicBezTo>
                    <a:pt x="57730" y="144402"/>
                    <a:pt x="76780" y="137628"/>
                    <a:pt x="84823" y="132125"/>
                  </a:cubicBezTo>
                  <a:cubicBezTo>
                    <a:pt x="92866" y="126622"/>
                    <a:pt x="98793" y="124082"/>
                    <a:pt x="97523" y="111805"/>
                  </a:cubicBezTo>
                  <a:cubicBezTo>
                    <a:pt x="96253" y="99528"/>
                    <a:pt x="85246" y="72858"/>
                    <a:pt x="77203" y="58465"/>
                  </a:cubicBezTo>
                  <a:cubicBezTo>
                    <a:pt x="69160" y="44072"/>
                    <a:pt x="21323" y="-1648"/>
                    <a:pt x="8623" y="45"/>
                  </a:cubicBezTo>
                  <a:close/>
                </a:path>
              </a:pathLst>
            </a:cu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94524" y="1628775"/>
            <a:ext cx="1252433" cy="1698085"/>
            <a:chOff x="362041" y="1628775"/>
            <a:chExt cx="1242952" cy="1571625"/>
          </a:xfrm>
        </p:grpSpPr>
        <p:pic>
          <p:nvPicPr>
            <p:cNvPr id="17" name="Picture 12" descr="08-D1-001_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22" r="8491"/>
            <a:stretch/>
          </p:blipFill>
          <p:spPr bwMode="auto">
            <a:xfrm>
              <a:off x="362041" y="1628775"/>
              <a:ext cx="1242952" cy="157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Forme libre 12"/>
            <p:cNvSpPr/>
            <p:nvPr/>
          </p:nvSpPr>
          <p:spPr>
            <a:xfrm>
              <a:off x="1056438" y="2223711"/>
              <a:ext cx="277130" cy="304264"/>
            </a:xfrm>
            <a:custGeom>
              <a:avLst/>
              <a:gdLst>
                <a:gd name="connsiteX0" fmla="*/ 23062 w 277130"/>
                <a:gd name="connsiteY0" fmla="*/ 125789 h 304264"/>
                <a:gd name="connsiteX1" fmla="*/ 202 w 277130"/>
                <a:gd name="connsiteY1" fmla="*/ 171509 h 304264"/>
                <a:gd name="connsiteX2" fmla="*/ 12902 w 277130"/>
                <a:gd name="connsiteY2" fmla="*/ 199449 h 304264"/>
                <a:gd name="connsiteX3" fmla="*/ 30682 w 277130"/>
                <a:gd name="connsiteY3" fmla="*/ 219769 h 304264"/>
                <a:gd name="connsiteX4" fmla="*/ 38302 w 277130"/>
                <a:gd name="connsiteY4" fmla="*/ 232469 h 304264"/>
                <a:gd name="connsiteX5" fmla="*/ 43382 w 277130"/>
                <a:gd name="connsiteY5" fmla="*/ 247709 h 304264"/>
                <a:gd name="connsiteX6" fmla="*/ 63702 w 277130"/>
                <a:gd name="connsiteY6" fmla="*/ 273109 h 304264"/>
                <a:gd name="connsiteX7" fmla="*/ 71322 w 277130"/>
                <a:gd name="connsiteY7" fmla="*/ 285809 h 304264"/>
                <a:gd name="connsiteX8" fmla="*/ 78942 w 277130"/>
                <a:gd name="connsiteY8" fmla="*/ 293429 h 304264"/>
                <a:gd name="connsiteX9" fmla="*/ 94182 w 277130"/>
                <a:gd name="connsiteY9" fmla="*/ 275649 h 304264"/>
                <a:gd name="connsiteX10" fmla="*/ 109422 w 277130"/>
                <a:gd name="connsiteY10" fmla="*/ 280729 h 304264"/>
                <a:gd name="connsiteX11" fmla="*/ 134822 w 277130"/>
                <a:gd name="connsiteY11" fmla="*/ 303589 h 304264"/>
                <a:gd name="connsiteX12" fmla="*/ 150062 w 277130"/>
                <a:gd name="connsiteY12" fmla="*/ 295969 h 304264"/>
                <a:gd name="connsiteX13" fmla="*/ 157682 w 277130"/>
                <a:gd name="connsiteY13" fmla="*/ 273109 h 304264"/>
                <a:gd name="connsiteX14" fmla="*/ 170382 w 277130"/>
                <a:gd name="connsiteY14" fmla="*/ 265489 h 304264"/>
                <a:gd name="connsiteX15" fmla="*/ 188162 w 277130"/>
                <a:gd name="connsiteY15" fmla="*/ 260409 h 304264"/>
                <a:gd name="connsiteX16" fmla="*/ 223722 w 277130"/>
                <a:gd name="connsiteY16" fmla="*/ 227389 h 304264"/>
                <a:gd name="connsiteX17" fmla="*/ 218642 w 277130"/>
                <a:gd name="connsiteY17" fmla="*/ 209609 h 304264"/>
                <a:gd name="connsiteX18" fmla="*/ 246582 w 277130"/>
                <a:gd name="connsiteY18" fmla="*/ 204529 h 304264"/>
                <a:gd name="connsiteX19" fmla="*/ 261822 w 277130"/>
                <a:gd name="connsiteY19" fmla="*/ 174049 h 304264"/>
                <a:gd name="connsiteX20" fmla="*/ 277062 w 277130"/>
                <a:gd name="connsiteY20" fmla="*/ 151189 h 304264"/>
                <a:gd name="connsiteX21" fmla="*/ 266902 w 277130"/>
                <a:gd name="connsiteY21" fmla="*/ 138489 h 304264"/>
                <a:gd name="connsiteX22" fmla="*/ 254202 w 277130"/>
                <a:gd name="connsiteY22" fmla="*/ 128329 h 304264"/>
                <a:gd name="connsiteX23" fmla="*/ 228802 w 277130"/>
                <a:gd name="connsiteY23" fmla="*/ 130869 h 304264"/>
                <a:gd name="connsiteX24" fmla="*/ 203402 w 277130"/>
                <a:gd name="connsiteY24" fmla="*/ 133409 h 304264"/>
                <a:gd name="connsiteX25" fmla="*/ 193242 w 277130"/>
                <a:gd name="connsiteY25" fmla="*/ 102929 h 304264"/>
                <a:gd name="connsiteX26" fmla="*/ 162762 w 277130"/>
                <a:gd name="connsiteY26" fmla="*/ 72449 h 304264"/>
                <a:gd name="connsiteX27" fmla="*/ 162762 w 277130"/>
                <a:gd name="connsiteY27" fmla="*/ 52129 h 304264"/>
                <a:gd name="connsiteX28" fmla="*/ 160222 w 277130"/>
                <a:gd name="connsiteY28" fmla="*/ 14029 h 304264"/>
                <a:gd name="connsiteX29" fmla="*/ 127202 w 277130"/>
                <a:gd name="connsiteY29" fmla="*/ 16569 h 304264"/>
                <a:gd name="connsiteX30" fmla="*/ 111962 w 277130"/>
                <a:gd name="connsiteY30" fmla="*/ 47049 h 304264"/>
                <a:gd name="connsiteX31" fmla="*/ 99262 w 277130"/>
                <a:gd name="connsiteY31" fmla="*/ 54669 h 304264"/>
                <a:gd name="connsiteX32" fmla="*/ 86562 w 277130"/>
                <a:gd name="connsiteY32" fmla="*/ 36889 h 304264"/>
                <a:gd name="connsiteX33" fmla="*/ 71322 w 277130"/>
                <a:gd name="connsiteY33" fmla="*/ 6409 h 304264"/>
                <a:gd name="connsiteX34" fmla="*/ 40842 w 277130"/>
                <a:gd name="connsiteY34" fmla="*/ 1329 h 304264"/>
                <a:gd name="connsiteX35" fmla="*/ 33222 w 277130"/>
                <a:gd name="connsiteY35" fmla="*/ 24189 h 304264"/>
                <a:gd name="connsiteX36" fmla="*/ 43382 w 277130"/>
                <a:gd name="connsiteY36" fmla="*/ 41969 h 304264"/>
                <a:gd name="connsiteX37" fmla="*/ 20522 w 277130"/>
                <a:gd name="connsiteY37" fmla="*/ 54669 h 304264"/>
                <a:gd name="connsiteX38" fmla="*/ 23062 w 277130"/>
                <a:gd name="connsiteY38" fmla="*/ 125789 h 30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77130" h="304264">
                  <a:moveTo>
                    <a:pt x="23062" y="125789"/>
                  </a:moveTo>
                  <a:cubicBezTo>
                    <a:pt x="19675" y="145262"/>
                    <a:pt x="1895" y="159232"/>
                    <a:pt x="202" y="171509"/>
                  </a:cubicBezTo>
                  <a:cubicBezTo>
                    <a:pt x="-1491" y="183786"/>
                    <a:pt x="7822" y="191406"/>
                    <a:pt x="12902" y="199449"/>
                  </a:cubicBezTo>
                  <a:cubicBezTo>
                    <a:pt x="17982" y="207492"/>
                    <a:pt x="26449" y="214266"/>
                    <a:pt x="30682" y="219769"/>
                  </a:cubicBezTo>
                  <a:cubicBezTo>
                    <a:pt x="34915" y="225272"/>
                    <a:pt x="36185" y="227812"/>
                    <a:pt x="38302" y="232469"/>
                  </a:cubicBezTo>
                  <a:cubicBezTo>
                    <a:pt x="40419" y="237126"/>
                    <a:pt x="39149" y="240936"/>
                    <a:pt x="43382" y="247709"/>
                  </a:cubicBezTo>
                  <a:cubicBezTo>
                    <a:pt x="47615" y="254482"/>
                    <a:pt x="59045" y="266759"/>
                    <a:pt x="63702" y="273109"/>
                  </a:cubicBezTo>
                  <a:cubicBezTo>
                    <a:pt x="68359" y="279459"/>
                    <a:pt x="68782" y="282422"/>
                    <a:pt x="71322" y="285809"/>
                  </a:cubicBezTo>
                  <a:cubicBezTo>
                    <a:pt x="73862" y="289196"/>
                    <a:pt x="75132" y="295122"/>
                    <a:pt x="78942" y="293429"/>
                  </a:cubicBezTo>
                  <a:cubicBezTo>
                    <a:pt x="82752" y="291736"/>
                    <a:pt x="89102" y="277766"/>
                    <a:pt x="94182" y="275649"/>
                  </a:cubicBezTo>
                  <a:cubicBezTo>
                    <a:pt x="99262" y="273532"/>
                    <a:pt x="102649" y="276072"/>
                    <a:pt x="109422" y="280729"/>
                  </a:cubicBezTo>
                  <a:cubicBezTo>
                    <a:pt x="116195" y="285386"/>
                    <a:pt x="128049" y="301049"/>
                    <a:pt x="134822" y="303589"/>
                  </a:cubicBezTo>
                  <a:cubicBezTo>
                    <a:pt x="141595" y="306129"/>
                    <a:pt x="146252" y="301049"/>
                    <a:pt x="150062" y="295969"/>
                  </a:cubicBezTo>
                  <a:cubicBezTo>
                    <a:pt x="153872" y="290889"/>
                    <a:pt x="154295" y="278189"/>
                    <a:pt x="157682" y="273109"/>
                  </a:cubicBezTo>
                  <a:cubicBezTo>
                    <a:pt x="161069" y="268029"/>
                    <a:pt x="165302" y="267606"/>
                    <a:pt x="170382" y="265489"/>
                  </a:cubicBezTo>
                  <a:cubicBezTo>
                    <a:pt x="175462" y="263372"/>
                    <a:pt x="179272" y="266759"/>
                    <a:pt x="188162" y="260409"/>
                  </a:cubicBezTo>
                  <a:cubicBezTo>
                    <a:pt x="197052" y="254059"/>
                    <a:pt x="218642" y="235856"/>
                    <a:pt x="223722" y="227389"/>
                  </a:cubicBezTo>
                  <a:cubicBezTo>
                    <a:pt x="228802" y="218922"/>
                    <a:pt x="214832" y="213419"/>
                    <a:pt x="218642" y="209609"/>
                  </a:cubicBezTo>
                  <a:cubicBezTo>
                    <a:pt x="222452" y="205799"/>
                    <a:pt x="239385" y="210456"/>
                    <a:pt x="246582" y="204529"/>
                  </a:cubicBezTo>
                  <a:cubicBezTo>
                    <a:pt x="253779" y="198602"/>
                    <a:pt x="256742" y="182939"/>
                    <a:pt x="261822" y="174049"/>
                  </a:cubicBezTo>
                  <a:cubicBezTo>
                    <a:pt x="266902" y="165159"/>
                    <a:pt x="276215" y="157116"/>
                    <a:pt x="277062" y="151189"/>
                  </a:cubicBezTo>
                  <a:cubicBezTo>
                    <a:pt x="277909" y="145262"/>
                    <a:pt x="270712" y="142299"/>
                    <a:pt x="266902" y="138489"/>
                  </a:cubicBezTo>
                  <a:cubicBezTo>
                    <a:pt x="263092" y="134679"/>
                    <a:pt x="260552" y="129599"/>
                    <a:pt x="254202" y="128329"/>
                  </a:cubicBezTo>
                  <a:cubicBezTo>
                    <a:pt x="247852" y="127059"/>
                    <a:pt x="228802" y="130869"/>
                    <a:pt x="228802" y="130869"/>
                  </a:cubicBezTo>
                  <a:cubicBezTo>
                    <a:pt x="220335" y="131716"/>
                    <a:pt x="209329" y="138066"/>
                    <a:pt x="203402" y="133409"/>
                  </a:cubicBezTo>
                  <a:cubicBezTo>
                    <a:pt x="197475" y="128752"/>
                    <a:pt x="200015" y="113089"/>
                    <a:pt x="193242" y="102929"/>
                  </a:cubicBezTo>
                  <a:cubicBezTo>
                    <a:pt x="186469" y="92769"/>
                    <a:pt x="167842" y="80916"/>
                    <a:pt x="162762" y="72449"/>
                  </a:cubicBezTo>
                  <a:cubicBezTo>
                    <a:pt x="157682" y="63982"/>
                    <a:pt x="163185" y="61866"/>
                    <a:pt x="162762" y="52129"/>
                  </a:cubicBezTo>
                  <a:cubicBezTo>
                    <a:pt x="162339" y="42392"/>
                    <a:pt x="166149" y="19956"/>
                    <a:pt x="160222" y="14029"/>
                  </a:cubicBezTo>
                  <a:cubicBezTo>
                    <a:pt x="154295" y="8102"/>
                    <a:pt x="135245" y="11066"/>
                    <a:pt x="127202" y="16569"/>
                  </a:cubicBezTo>
                  <a:cubicBezTo>
                    <a:pt x="119159" y="22072"/>
                    <a:pt x="116619" y="40699"/>
                    <a:pt x="111962" y="47049"/>
                  </a:cubicBezTo>
                  <a:cubicBezTo>
                    <a:pt x="107305" y="53399"/>
                    <a:pt x="103495" y="56362"/>
                    <a:pt x="99262" y="54669"/>
                  </a:cubicBezTo>
                  <a:cubicBezTo>
                    <a:pt x="95029" y="52976"/>
                    <a:pt x="91219" y="44932"/>
                    <a:pt x="86562" y="36889"/>
                  </a:cubicBezTo>
                  <a:cubicBezTo>
                    <a:pt x="81905" y="28846"/>
                    <a:pt x="78942" y="12336"/>
                    <a:pt x="71322" y="6409"/>
                  </a:cubicBezTo>
                  <a:cubicBezTo>
                    <a:pt x="63702" y="482"/>
                    <a:pt x="47192" y="-1634"/>
                    <a:pt x="40842" y="1329"/>
                  </a:cubicBezTo>
                  <a:cubicBezTo>
                    <a:pt x="34492" y="4292"/>
                    <a:pt x="32799" y="17416"/>
                    <a:pt x="33222" y="24189"/>
                  </a:cubicBezTo>
                  <a:cubicBezTo>
                    <a:pt x="33645" y="30962"/>
                    <a:pt x="45499" y="36889"/>
                    <a:pt x="43382" y="41969"/>
                  </a:cubicBezTo>
                  <a:cubicBezTo>
                    <a:pt x="41265" y="47049"/>
                    <a:pt x="23909" y="40699"/>
                    <a:pt x="20522" y="54669"/>
                  </a:cubicBezTo>
                  <a:cubicBezTo>
                    <a:pt x="17135" y="68639"/>
                    <a:pt x="26449" y="106316"/>
                    <a:pt x="23062" y="125789"/>
                  </a:cubicBezTo>
                  <a:close/>
                </a:path>
              </a:pathLst>
            </a:cu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1" name="TextBox 44"/>
          <p:cNvSpPr txBox="1">
            <a:spLocks noChangeArrowheads="1"/>
          </p:cNvSpPr>
          <p:nvPr/>
        </p:nvSpPr>
        <p:spPr bwMode="auto">
          <a:xfrm>
            <a:off x="30480" y="3376136"/>
            <a:ext cx="271272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sz="1400" b="1" i="1" dirty="0" smtClean="0">
                <a:solidFill>
                  <a:schemeClr val="accent5"/>
                </a:solidFill>
              </a:rPr>
              <a:t>CLINICAL PREDICTORS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fr-FR" sz="1400" b="1" i="1" dirty="0" smtClean="0">
                <a:solidFill>
                  <a:schemeClr val="bg1"/>
                </a:solidFill>
              </a:rPr>
              <a:t>Age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fr-FR" sz="1400" b="1" i="1" dirty="0" smtClean="0">
                <a:solidFill>
                  <a:schemeClr val="bg1"/>
                </a:solidFill>
              </a:rPr>
              <a:t>Initial clinical severity</a:t>
            </a:r>
          </a:p>
          <a:p>
            <a:pPr eaLnBrk="1" hangingPunct="1"/>
            <a:r>
              <a:rPr lang="en-US" altLang="fr-FR" sz="1400" b="1" i="1" dirty="0" smtClean="0">
                <a:solidFill>
                  <a:schemeClr val="accent5"/>
                </a:solidFill>
              </a:rPr>
              <a:t>IMAGING PREDICTORS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fr-FR" sz="1400" b="1" i="1" dirty="0" smtClean="0">
                <a:solidFill>
                  <a:schemeClr val="bg1"/>
                </a:solidFill>
              </a:rPr>
              <a:t>Stroke volume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404336" y="1359337"/>
            <a:ext cx="1034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err="1" smtClean="0">
                <a:solidFill>
                  <a:schemeClr val="accent6"/>
                </a:solidFill>
              </a:rPr>
              <a:t>Sub</a:t>
            </a:r>
            <a:r>
              <a:rPr lang="fr-FR" sz="1600" b="1" i="1" dirty="0" smtClean="0">
                <a:solidFill>
                  <a:schemeClr val="accent6"/>
                </a:solidFill>
              </a:rPr>
              <a:t>-acute</a:t>
            </a:r>
            <a:endParaRPr lang="fr-FR" sz="1600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52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avec flèche 11"/>
          <p:cNvCxnSpPr/>
          <p:nvPr/>
        </p:nvCxnSpPr>
        <p:spPr>
          <a:xfrm>
            <a:off x="2819400" y="2319338"/>
            <a:ext cx="3971879" cy="0"/>
          </a:xfrm>
          <a:prstGeom prst="straightConnector1">
            <a:avLst/>
          </a:prstGeom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4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General introduction</a:t>
            </a:r>
            <a:br>
              <a:rPr lang="en-US" sz="3400" dirty="0" smtClean="0">
                <a:solidFill>
                  <a:srgbClr val="FFC000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Rationale</a:t>
            </a:r>
            <a:endParaRPr lang="en-US" sz="3400" b="1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61" name="ZoneTexte 63"/>
          <p:cNvSpPr txBox="1">
            <a:spLocks noChangeArrowheads="1"/>
          </p:cNvSpPr>
          <p:nvPr/>
        </p:nvSpPr>
        <p:spPr bwMode="auto">
          <a:xfrm>
            <a:off x="330713" y="1051560"/>
            <a:ext cx="11865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600" b="1" i="1" dirty="0" smtClean="0">
                <a:solidFill>
                  <a:schemeClr val="bg1"/>
                </a:solidFill>
              </a:rPr>
              <a:t>ISCHEMIA</a:t>
            </a:r>
            <a:endParaRPr lang="fr-FR" altLang="fr-FR" sz="1600" b="1" i="1" dirty="0">
              <a:solidFill>
                <a:schemeClr val="bg1"/>
              </a:solidFill>
            </a:endParaRPr>
          </a:p>
        </p:txBody>
      </p:sp>
      <p:sp>
        <p:nvSpPr>
          <p:cNvPr id="66" name="ZoneTexte 65"/>
          <p:cNvSpPr txBox="1">
            <a:spLocks noChangeArrowheads="1"/>
          </p:cNvSpPr>
          <p:nvPr/>
        </p:nvSpPr>
        <p:spPr bwMode="auto">
          <a:xfrm>
            <a:off x="6649175" y="1051560"/>
            <a:ext cx="25710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600" b="1" i="1" dirty="0" smtClean="0">
                <a:solidFill>
                  <a:schemeClr val="bg1"/>
                </a:solidFill>
              </a:rPr>
              <a:t>DISABILITY / HANDICAP</a:t>
            </a:r>
            <a:endParaRPr lang="fr-FR" altLang="fr-FR" sz="1600" b="1" i="1" dirty="0">
              <a:solidFill>
                <a:schemeClr val="bg1"/>
              </a:solidFill>
            </a:endParaRPr>
          </a:p>
        </p:txBody>
      </p:sp>
      <p:pic>
        <p:nvPicPr>
          <p:cNvPr id="72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7" t="6353" r="27447" b="10251"/>
          <a:stretch/>
        </p:blipFill>
        <p:spPr bwMode="auto">
          <a:xfrm>
            <a:off x="7199610" y="2158299"/>
            <a:ext cx="725190" cy="73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ZoneTexte 72"/>
          <p:cNvSpPr txBox="1"/>
          <p:nvPr/>
        </p:nvSpPr>
        <p:spPr>
          <a:xfrm>
            <a:off x="7327112" y="1359337"/>
            <a:ext cx="824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</a:rPr>
              <a:t>Chronic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  <p:pic>
        <p:nvPicPr>
          <p:cNvPr id="15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849243"/>
            <a:ext cx="1111238" cy="110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e 20"/>
          <p:cNvGrpSpPr/>
          <p:nvPr/>
        </p:nvGrpSpPr>
        <p:grpSpPr>
          <a:xfrm>
            <a:off x="1196463" y="1490955"/>
            <a:ext cx="1503606" cy="1769776"/>
            <a:chOff x="314640" y="4038600"/>
            <a:chExt cx="1503606" cy="1769776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5"/>
            <a:srcRect l="59230" t="9270" r="4279" b="8391"/>
            <a:stretch/>
          </p:blipFill>
          <p:spPr bwMode="auto">
            <a:xfrm rot="21232052" flipH="1">
              <a:off x="418698" y="4263355"/>
              <a:ext cx="1320801" cy="1545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1517256" y="4038600"/>
              <a:ext cx="300990" cy="304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14640" y="4191000"/>
              <a:ext cx="300990" cy="304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orme libre 6"/>
            <p:cNvSpPr/>
            <p:nvPr/>
          </p:nvSpPr>
          <p:spPr>
            <a:xfrm>
              <a:off x="1256297" y="4952955"/>
              <a:ext cx="97694" cy="144860"/>
            </a:xfrm>
            <a:custGeom>
              <a:avLst/>
              <a:gdLst>
                <a:gd name="connsiteX0" fmla="*/ 8623 w 97694"/>
                <a:gd name="connsiteY0" fmla="*/ 45 h 144860"/>
                <a:gd name="connsiteX1" fmla="*/ 1003 w 97694"/>
                <a:gd name="connsiteY1" fmla="*/ 68625 h 144860"/>
                <a:gd name="connsiteX2" fmla="*/ 8623 w 97694"/>
                <a:gd name="connsiteY2" fmla="*/ 101645 h 144860"/>
                <a:gd name="connsiteX3" fmla="*/ 34023 w 97694"/>
                <a:gd name="connsiteY3" fmla="*/ 134665 h 144860"/>
                <a:gd name="connsiteX4" fmla="*/ 49263 w 97694"/>
                <a:gd name="connsiteY4" fmla="*/ 144825 h 144860"/>
                <a:gd name="connsiteX5" fmla="*/ 84823 w 97694"/>
                <a:gd name="connsiteY5" fmla="*/ 132125 h 144860"/>
                <a:gd name="connsiteX6" fmla="*/ 97523 w 97694"/>
                <a:gd name="connsiteY6" fmla="*/ 111805 h 144860"/>
                <a:gd name="connsiteX7" fmla="*/ 77203 w 97694"/>
                <a:gd name="connsiteY7" fmla="*/ 58465 h 144860"/>
                <a:gd name="connsiteX8" fmla="*/ 8623 w 97694"/>
                <a:gd name="connsiteY8" fmla="*/ 45 h 144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694" h="144860">
                  <a:moveTo>
                    <a:pt x="8623" y="45"/>
                  </a:moveTo>
                  <a:cubicBezTo>
                    <a:pt x="-4077" y="1738"/>
                    <a:pt x="1003" y="51692"/>
                    <a:pt x="1003" y="68625"/>
                  </a:cubicBezTo>
                  <a:cubicBezTo>
                    <a:pt x="1003" y="85558"/>
                    <a:pt x="3120" y="90638"/>
                    <a:pt x="8623" y="101645"/>
                  </a:cubicBezTo>
                  <a:cubicBezTo>
                    <a:pt x="14126" y="112652"/>
                    <a:pt x="27250" y="127468"/>
                    <a:pt x="34023" y="134665"/>
                  </a:cubicBezTo>
                  <a:cubicBezTo>
                    <a:pt x="40796" y="141862"/>
                    <a:pt x="40796" y="145248"/>
                    <a:pt x="49263" y="144825"/>
                  </a:cubicBezTo>
                  <a:cubicBezTo>
                    <a:pt x="57730" y="144402"/>
                    <a:pt x="76780" y="137628"/>
                    <a:pt x="84823" y="132125"/>
                  </a:cubicBezTo>
                  <a:cubicBezTo>
                    <a:pt x="92866" y="126622"/>
                    <a:pt x="98793" y="124082"/>
                    <a:pt x="97523" y="111805"/>
                  </a:cubicBezTo>
                  <a:cubicBezTo>
                    <a:pt x="96253" y="99528"/>
                    <a:pt x="85246" y="72858"/>
                    <a:pt x="77203" y="58465"/>
                  </a:cubicBezTo>
                  <a:cubicBezTo>
                    <a:pt x="69160" y="44072"/>
                    <a:pt x="21323" y="-1648"/>
                    <a:pt x="8623" y="45"/>
                  </a:cubicBezTo>
                  <a:close/>
                </a:path>
              </a:pathLst>
            </a:cu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94524" y="1628775"/>
            <a:ext cx="1252433" cy="1698085"/>
            <a:chOff x="362041" y="1628775"/>
            <a:chExt cx="1242952" cy="1571625"/>
          </a:xfrm>
        </p:grpSpPr>
        <p:pic>
          <p:nvPicPr>
            <p:cNvPr id="17" name="Picture 12" descr="08-D1-001_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22" r="8491"/>
            <a:stretch/>
          </p:blipFill>
          <p:spPr bwMode="auto">
            <a:xfrm>
              <a:off x="362041" y="1628775"/>
              <a:ext cx="1242952" cy="157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Forme libre 12"/>
            <p:cNvSpPr/>
            <p:nvPr/>
          </p:nvSpPr>
          <p:spPr>
            <a:xfrm>
              <a:off x="1056438" y="2223711"/>
              <a:ext cx="277130" cy="304264"/>
            </a:xfrm>
            <a:custGeom>
              <a:avLst/>
              <a:gdLst>
                <a:gd name="connsiteX0" fmla="*/ 23062 w 277130"/>
                <a:gd name="connsiteY0" fmla="*/ 125789 h 304264"/>
                <a:gd name="connsiteX1" fmla="*/ 202 w 277130"/>
                <a:gd name="connsiteY1" fmla="*/ 171509 h 304264"/>
                <a:gd name="connsiteX2" fmla="*/ 12902 w 277130"/>
                <a:gd name="connsiteY2" fmla="*/ 199449 h 304264"/>
                <a:gd name="connsiteX3" fmla="*/ 30682 w 277130"/>
                <a:gd name="connsiteY3" fmla="*/ 219769 h 304264"/>
                <a:gd name="connsiteX4" fmla="*/ 38302 w 277130"/>
                <a:gd name="connsiteY4" fmla="*/ 232469 h 304264"/>
                <a:gd name="connsiteX5" fmla="*/ 43382 w 277130"/>
                <a:gd name="connsiteY5" fmla="*/ 247709 h 304264"/>
                <a:gd name="connsiteX6" fmla="*/ 63702 w 277130"/>
                <a:gd name="connsiteY6" fmla="*/ 273109 h 304264"/>
                <a:gd name="connsiteX7" fmla="*/ 71322 w 277130"/>
                <a:gd name="connsiteY7" fmla="*/ 285809 h 304264"/>
                <a:gd name="connsiteX8" fmla="*/ 78942 w 277130"/>
                <a:gd name="connsiteY8" fmla="*/ 293429 h 304264"/>
                <a:gd name="connsiteX9" fmla="*/ 94182 w 277130"/>
                <a:gd name="connsiteY9" fmla="*/ 275649 h 304264"/>
                <a:gd name="connsiteX10" fmla="*/ 109422 w 277130"/>
                <a:gd name="connsiteY10" fmla="*/ 280729 h 304264"/>
                <a:gd name="connsiteX11" fmla="*/ 134822 w 277130"/>
                <a:gd name="connsiteY11" fmla="*/ 303589 h 304264"/>
                <a:gd name="connsiteX12" fmla="*/ 150062 w 277130"/>
                <a:gd name="connsiteY12" fmla="*/ 295969 h 304264"/>
                <a:gd name="connsiteX13" fmla="*/ 157682 w 277130"/>
                <a:gd name="connsiteY13" fmla="*/ 273109 h 304264"/>
                <a:gd name="connsiteX14" fmla="*/ 170382 w 277130"/>
                <a:gd name="connsiteY14" fmla="*/ 265489 h 304264"/>
                <a:gd name="connsiteX15" fmla="*/ 188162 w 277130"/>
                <a:gd name="connsiteY15" fmla="*/ 260409 h 304264"/>
                <a:gd name="connsiteX16" fmla="*/ 223722 w 277130"/>
                <a:gd name="connsiteY16" fmla="*/ 227389 h 304264"/>
                <a:gd name="connsiteX17" fmla="*/ 218642 w 277130"/>
                <a:gd name="connsiteY17" fmla="*/ 209609 h 304264"/>
                <a:gd name="connsiteX18" fmla="*/ 246582 w 277130"/>
                <a:gd name="connsiteY18" fmla="*/ 204529 h 304264"/>
                <a:gd name="connsiteX19" fmla="*/ 261822 w 277130"/>
                <a:gd name="connsiteY19" fmla="*/ 174049 h 304264"/>
                <a:gd name="connsiteX20" fmla="*/ 277062 w 277130"/>
                <a:gd name="connsiteY20" fmla="*/ 151189 h 304264"/>
                <a:gd name="connsiteX21" fmla="*/ 266902 w 277130"/>
                <a:gd name="connsiteY21" fmla="*/ 138489 h 304264"/>
                <a:gd name="connsiteX22" fmla="*/ 254202 w 277130"/>
                <a:gd name="connsiteY22" fmla="*/ 128329 h 304264"/>
                <a:gd name="connsiteX23" fmla="*/ 228802 w 277130"/>
                <a:gd name="connsiteY23" fmla="*/ 130869 h 304264"/>
                <a:gd name="connsiteX24" fmla="*/ 203402 w 277130"/>
                <a:gd name="connsiteY24" fmla="*/ 133409 h 304264"/>
                <a:gd name="connsiteX25" fmla="*/ 193242 w 277130"/>
                <a:gd name="connsiteY25" fmla="*/ 102929 h 304264"/>
                <a:gd name="connsiteX26" fmla="*/ 162762 w 277130"/>
                <a:gd name="connsiteY26" fmla="*/ 72449 h 304264"/>
                <a:gd name="connsiteX27" fmla="*/ 162762 w 277130"/>
                <a:gd name="connsiteY27" fmla="*/ 52129 h 304264"/>
                <a:gd name="connsiteX28" fmla="*/ 160222 w 277130"/>
                <a:gd name="connsiteY28" fmla="*/ 14029 h 304264"/>
                <a:gd name="connsiteX29" fmla="*/ 127202 w 277130"/>
                <a:gd name="connsiteY29" fmla="*/ 16569 h 304264"/>
                <a:gd name="connsiteX30" fmla="*/ 111962 w 277130"/>
                <a:gd name="connsiteY30" fmla="*/ 47049 h 304264"/>
                <a:gd name="connsiteX31" fmla="*/ 99262 w 277130"/>
                <a:gd name="connsiteY31" fmla="*/ 54669 h 304264"/>
                <a:gd name="connsiteX32" fmla="*/ 86562 w 277130"/>
                <a:gd name="connsiteY32" fmla="*/ 36889 h 304264"/>
                <a:gd name="connsiteX33" fmla="*/ 71322 w 277130"/>
                <a:gd name="connsiteY33" fmla="*/ 6409 h 304264"/>
                <a:gd name="connsiteX34" fmla="*/ 40842 w 277130"/>
                <a:gd name="connsiteY34" fmla="*/ 1329 h 304264"/>
                <a:gd name="connsiteX35" fmla="*/ 33222 w 277130"/>
                <a:gd name="connsiteY35" fmla="*/ 24189 h 304264"/>
                <a:gd name="connsiteX36" fmla="*/ 43382 w 277130"/>
                <a:gd name="connsiteY36" fmla="*/ 41969 h 304264"/>
                <a:gd name="connsiteX37" fmla="*/ 20522 w 277130"/>
                <a:gd name="connsiteY37" fmla="*/ 54669 h 304264"/>
                <a:gd name="connsiteX38" fmla="*/ 23062 w 277130"/>
                <a:gd name="connsiteY38" fmla="*/ 125789 h 30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77130" h="304264">
                  <a:moveTo>
                    <a:pt x="23062" y="125789"/>
                  </a:moveTo>
                  <a:cubicBezTo>
                    <a:pt x="19675" y="145262"/>
                    <a:pt x="1895" y="159232"/>
                    <a:pt x="202" y="171509"/>
                  </a:cubicBezTo>
                  <a:cubicBezTo>
                    <a:pt x="-1491" y="183786"/>
                    <a:pt x="7822" y="191406"/>
                    <a:pt x="12902" y="199449"/>
                  </a:cubicBezTo>
                  <a:cubicBezTo>
                    <a:pt x="17982" y="207492"/>
                    <a:pt x="26449" y="214266"/>
                    <a:pt x="30682" y="219769"/>
                  </a:cubicBezTo>
                  <a:cubicBezTo>
                    <a:pt x="34915" y="225272"/>
                    <a:pt x="36185" y="227812"/>
                    <a:pt x="38302" y="232469"/>
                  </a:cubicBezTo>
                  <a:cubicBezTo>
                    <a:pt x="40419" y="237126"/>
                    <a:pt x="39149" y="240936"/>
                    <a:pt x="43382" y="247709"/>
                  </a:cubicBezTo>
                  <a:cubicBezTo>
                    <a:pt x="47615" y="254482"/>
                    <a:pt x="59045" y="266759"/>
                    <a:pt x="63702" y="273109"/>
                  </a:cubicBezTo>
                  <a:cubicBezTo>
                    <a:pt x="68359" y="279459"/>
                    <a:pt x="68782" y="282422"/>
                    <a:pt x="71322" y="285809"/>
                  </a:cubicBezTo>
                  <a:cubicBezTo>
                    <a:pt x="73862" y="289196"/>
                    <a:pt x="75132" y="295122"/>
                    <a:pt x="78942" y="293429"/>
                  </a:cubicBezTo>
                  <a:cubicBezTo>
                    <a:pt x="82752" y="291736"/>
                    <a:pt x="89102" y="277766"/>
                    <a:pt x="94182" y="275649"/>
                  </a:cubicBezTo>
                  <a:cubicBezTo>
                    <a:pt x="99262" y="273532"/>
                    <a:pt x="102649" y="276072"/>
                    <a:pt x="109422" y="280729"/>
                  </a:cubicBezTo>
                  <a:cubicBezTo>
                    <a:pt x="116195" y="285386"/>
                    <a:pt x="128049" y="301049"/>
                    <a:pt x="134822" y="303589"/>
                  </a:cubicBezTo>
                  <a:cubicBezTo>
                    <a:pt x="141595" y="306129"/>
                    <a:pt x="146252" y="301049"/>
                    <a:pt x="150062" y="295969"/>
                  </a:cubicBezTo>
                  <a:cubicBezTo>
                    <a:pt x="153872" y="290889"/>
                    <a:pt x="154295" y="278189"/>
                    <a:pt x="157682" y="273109"/>
                  </a:cubicBezTo>
                  <a:cubicBezTo>
                    <a:pt x="161069" y="268029"/>
                    <a:pt x="165302" y="267606"/>
                    <a:pt x="170382" y="265489"/>
                  </a:cubicBezTo>
                  <a:cubicBezTo>
                    <a:pt x="175462" y="263372"/>
                    <a:pt x="179272" y="266759"/>
                    <a:pt x="188162" y="260409"/>
                  </a:cubicBezTo>
                  <a:cubicBezTo>
                    <a:pt x="197052" y="254059"/>
                    <a:pt x="218642" y="235856"/>
                    <a:pt x="223722" y="227389"/>
                  </a:cubicBezTo>
                  <a:cubicBezTo>
                    <a:pt x="228802" y="218922"/>
                    <a:pt x="214832" y="213419"/>
                    <a:pt x="218642" y="209609"/>
                  </a:cubicBezTo>
                  <a:cubicBezTo>
                    <a:pt x="222452" y="205799"/>
                    <a:pt x="239385" y="210456"/>
                    <a:pt x="246582" y="204529"/>
                  </a:cubicBezTo>
                  <a:cubicBezTo>
                    <a:pt x="253779" y="198602"/>
                    <a:pt x="256742" y="182939"/>
                    <a:pt x="261822" y="174049"/>
                  </a:cubicBezTo>
                  <a:cubicBezTo>
                    <a:pt x="266902" y="165159"/>
                    <a:pt x="276215" y="157116"/>
                    <a:pt x="277062" y="151189"/>
                  </a:cubicBezTo>
                  <a:cubicBezTo>
                    <a:pt x="277909" y="145262"/>
                    <a:pt x="270712" y="142299"/>
                    <a:pt x="266902" y="138489"/>
                  </a:cubicBezTo>
                  <a:cubicBezTo>
                    <a:pt x="263092" y="134679"/>
                    <a:pt x="260552" y="129599"/>
                    <a:pt x="254202" y="128329"/>
                  </a:cubicBezTo>
                  <a:cubicBezTo>
                    <a:pt x="247852" y="127059"/>
                    <a:pt x="228802" y="130869"/>
                    <a:pt x="228802" y="130869"/>
                  </a:cubicBezTo>
                  <a:cubicBezTo>
                    <a:pt x="220335" y="131716"/>
                    <a:pt x="209329" y="138066"/>
                    <a:pt x="203402" y="133409"/>
                  </a:cubicBezTo>
                  <a:cubicBezTo>
                    <a:pt x="197475" y="128752"/>
                    <a:pt x="200015" y="113089"/>
                    <a:pt x="193242" y="102929"/>
                  </a:cubicBezTo>
                  <a:cubicBezTo>
                    <a:pt x="186469" y="92769"/>
                    <a:pt x="167842" y="80916"/>
                    <a:pt x="162762" y="72449"/>
                  </a:cubicBezTo>
                  <a:cubicBezTo>
                    <a:pt x="157682" y="63982"/>
                    <a:pt x="163185" y="61866"/>
                    <a:pt x="162762" y="52129"/>
                  </a:cubicBezTo>
                  <a:cubicBezTo>
                    <a:pt x="162339" y="42392"/>
                    <a:pt x="166149" y="19956"/>
                    <a:pt x="160222" y="14029"/>
                  </a:cubicBezTo>
                  <a:cubicBezTo>
                    <a:pt x="154295" y="8102"/>
                    <a:pt x="135245" y="11066"/>
                    <a:pt x="127202" y="16569"/>
                  </a:cubicBezTo>
                  <a:cubicBezTo>
                    <a:pt x="119159" y="22072"/>
                    <a:pt x="116619" y="40699"/>
                    <a:pt x="111962" y="47049"/>
                  </a:cubicBezTo>
                  <a:cubicBezTo>
                    <a:pt x="107305" y="53399"/>
                    <a:pt x="103495" y="56362"/>
                    <a:pt x="99262" y="54669"/>
                  </a:cubicBezTo>
                  <a:cubicBezTo>
                    <a:pt x="95029" y="52976"/>
                    <a:pt x="91219" y="44932"/>
                    <a:pt x="86562" y="36889"/>
                  </a:cubicBezTo>
                  <a:cubicBezTo>
                    <a:pt x="81905" y="28846"/>
                    <a:pt x="78942" y="12336"/>
                    <a:pt x="71322" y="6409"/>
                  </a:cubicBezTo>
                  <a:cubicBezTo>
                    <a:pt x="63702" y="482"/>
                    <a:pt x="47192" y="-1634"/>
                    <a:pt x="40842" y="1329"/>
                  </a:cubicBezTo>
                  <a:cubicBezTo>
                    <a:pt x="34492" y="4292"/>
                    <a:pt x="32799" y="17416"/>
                    <a:pt x="33222" y="24189"/>
                  </a:cubicBezTo>
                  <a:cubicBezTo>
                    <a:pt x="33645" y="30962"/>
                    <a:pt x="45499" y="36889"/>
                    <a:pt x="43382" y="41969"/>
                  </a:cubicBezTo>
                  <a:cubicBezTo>
                    <a:pt x="41265" y="47049"/>
                    <a:pt x="23909" y="40699"/>
                    <a:pt x="20522" y="54669"/>
                  </a:cubicBezTo>
                  <a:cubicBezTo>
                    <a:pt x="17135" y="68639"/>
                    <a:pt x="26449" y="106316"/>
                    <a:pt x="23062" y="125789"/>
                  </a:cubicBezTo>
                  <a:close/>
                </a:path>
              </a:pathLst>
            </a:cu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3" name="Groupe 22"/>
          <p:cNvGrpSpPr>
            <a:grpSpLocks noChangeAspect="1"/>
          </p:cNvGrpSpPr>
          <p:nvPr/>
        </p:nvGrpSpPr>
        <p:grpSpPr>
          <a:xfrm rot="2481044">
            <a:off x="1016565" y="2013267"/>
            <a:ext cx="218642" cy="362778"/>
            <a:chOff x="4724400" y="2494408"/>
            <a:chExt cx="1093212" cy="1813892"/>
          </a:xfrm>
        </p:grpSpPr>
        <p:sp>
          <p:nvSpPr>
            <p:cNvPr id="24" name="Forme libre 23"/>
            <p:cNvSpPr/>
            <p:nvPr/>
          </p:nvSpPr>
          <p:spPr>
            <a:xfrm>
              <a:off x="4724400" y="2494408"/>
              <a:ext cx="1093212" cy="1813892"/>
            </a:xfrm>
            <a:custGeom>
              <a:avLst/>
              <a:gdLst>
                <a:gd name="connsiteX0" fmla="*/ 547792 w 1093212"/>
                <a:gd name="connsiteY0" fmla="*/ 1798192 h 1813892"/>
                <a:gd name="connsiteX1" fmla="*/ 640925 w 1093212"/>
                <a:gd name="connsiteY1" fmla="*/ 1442592 h 1813892"/>
                <a:gd name="connsiteX2" fmla="*/ 793325 w 1093212"/>
                <a:gd name="connsiteY2" fmla="*/ 1171658 h 1813892"/>
                <a:gd name="connsiteX3" fmla="*/ 979592 w 1093212"/>
                <a:gd name="connsiteY3" fmla="*/ 875325 h 1813892"/>
                <a:gd name="connsiteX4" fmla="*/ 1072725 w 1093212"/>
                <a:gd name="connsiteY4" fmla="*/ 680592 h 1813892"/>
                <a:gd name="connsiteX5" fmla="*/ 1089658 w 1093212"/>
                <a:gd name="connsiteY5" fmla="*/ 485858 h 1813892"/>
                <a:gd name="connsiteX6" fmla="*/ 1021925 w 1093212"/>
                <a:gd name="connsiteY6" fmla="*/ 240325 h 1813892"/>
                <a:gd name="connsiteX7" fmla="*/ 869525 w 1093212"/>
                <a:gd name="connsiteY7" fmla="*/ 113325 h 1813892"/>
                <a:gd name="connsiteX8" fmla="*/ 767925 w 1093212"/>
                <a:gd name="connsiteY8" fmla="*/ 37125 h 1813892"/>
                <a:gd name="connsiteX9" fmla="*/ 632458 w 1093212"/>
                <a:gd name="connsiteY9" fmla="*/ 3258 h 1813892"/>
                <a:gd name="connsiteX10" fmla="*/ 513925 w 1093212"/>
                <a:gd name="connsiteY10" fmla="*/ 3258 h 1813892"/>
                <a:gd name="connsiteX11" fmla="*/ 369992 w 1093212"/>
                <a:gd name="connsiteY11" fmla="*/ 20192 h 1813892"/>
                <a:gd name="connsiteX12" fmla="*/ 242992 w 1093212"/>
                <a:gd name="connsiteY12" fmla="*/ 62525 h 1813892"/>
                <a:gd name="connsiteX13" fmla="*/ 107525 w 1093212"/>
                <a:gd name="connsiteY13" fmla="*/ 189525 h 1813892"/>
                <a:gd name="connsiteX14" fmla="*/ 39792 w 1093212"/>
                <a:gd name="connsiteY14" fmla="*/ 291125 h 1813892"/>
                <a:gd name="connsiteX15" fmla="*/ 5925 w 1093212"/>
                <a:gd name="connsiteY15" fmla="*/ 435058 h 1813892"/>
                <a:gd name="connsiteX16" fmla="*/ 5925 w 1093212"/>
                <a:gd name="connsiteY16" fmla="*/ 646725 h 1813892"/>
                <a:gd name="connsiteX17" fmla="*/ 65192 w 1093212"/>
                <a:gd name="connsiteY17" fmla="*/ 773725 h 1813892"/>
                <a:gd name="connsiteX18" fmla="*/ 141392 w 1093212"/>
                <a:gd name="connsiteY18" fmla="*/ 909192 h 1813892"/>
                <a:gd name="connsiteX19" fmla="*/ 226058 w 1093212"/>
                <a:gd name="connsiteY19" fmla="*/ 1010792 h 1813892"/>
                <a:gd name="connsiteX20" fmla="*/ 276858 w 1093212"/>
                <a:gd name="connsiteY20" fmla="*/ 1120858 h 1813892"/>
                <a:gd name="connsiteX21" fmla="*/ 361525 w 1093212"/>
                <a:gd name="connsiteY21" fmla="*/ 1256325 h 1813892"/>
                <a:gd name="connsiteX22" fmla="*/ 429258 w 1093212"/>
                <a:gd name="connsiteY22" fmla="*/ 1383325 h 1813892"/>
                <a:gd name="connsiteX23" fmla="*/ 496992 w 1093212"/>
                <a:gd name="connsiteY23" fmla="*/ 1552658 h 1813892"/>
                <a:gd name="connsiteX24" fmla="*/ 530858 w 1093212"/>
                <a:gd name="connsiteY24" fmla="*/ 1730458 h 1813892"/>
                <a:gd name="connsiteX25" fmla="*/ 547792 w 1093212"/>
                <a:gd name="connsiteY25" fmla="*/ 1798192 h 1813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93212" h="1813892">
                  <a:moveTo>
                    <a:pt x="547792" y="1798192"/>
                  </a:moveTo>
                  <a:cubicBezTo>
                    <a:pt x="566136" y="1750214"/>
                    <a:pt x="600003" y="1547014"/>
                    <a:pt x="640925" y="1442592"/>
                  </a:cubicBezTo>
                  <a:cubicBezTo>
                    <a:pt x="681847" y="1338170"/>
                    <a:pt x="736881" y="1266202"/>
                    <a:pt x="793325" y="1171658"/>
                  </a:cubicBezTo>
                  <a:cubicBezTo>
                    <a:pt x="849769" y="1077114"/>
                    <a:pt x="933025" y="957169"/>
                    <a:pt x="979592" y="875325"/>
                  </a:cubicBezTo>
                  <a:cubicBezTo>
                    <a:pt x="1026159" y="793481"/>
                    <a:pt x="1054381" y="745503"/>
                    <a:pt x="1072725" y="680592"/>
                  </a:cubicBezTo>
                  <a:cubicBezTo>
                    <a:pt x="1091069" y="615681"/>
                    <a:pt x="1098125" y="559236"/>
                    <a:pt x="1089658" y="485858"/>
                  </a:cubicBezTo>
                  <a:cubicBezTo>
                    <a:pt x="1081191" y="412480"/>
                    <a:pt x="1058614" y="302414"/>
                    <a:pt x="1021925" y="240325"/>
                  </a:cubicBezTo>
                  <a:cubicBezTo>
                    <a:pt x="985236" y="178236"/>
                    <a:pt x="911858" y="147192"/>
                    <a:pt x="869525" y="113325"/>
                  </a:cubicBezTo>
                  <a:cubicBezTo>
                    <a:pt x="827192" y="79458"/>
                    <a:pt x="807436" y="55469"/>
                    <a:pt x="767925" y="37125"/>
                  </a:cubicBezTo>
                  <a:cubicBezTo>
                    <a:pt x="728414" y="18781"/>
                    <a:pt x="674791" y="8903"/>
                    <a:pt x="632458" y="3258"/>
                  </a:cubicBezTo>
                  <a:cubicBezTo>
                    <a:pt x="590125" y="-2387"/>
                    <a:pt x="557669" y="436"/>
                    <a:pt x="513925" y="3258"/>
                  </a:cubicBezTo>
                  <a:cubicBezTo>
                    <a:pt x="470181" y="6080"/>
                    <a:pt x="415147" y="10314"/>
                    <a:pt x="369992" y="20192"/>
                  </a:cubicBezTo>
                  <a:cubicBezTo>
                    <a:pt x="324837" y="30070"/>
                    <a:pt x="286736" y="34303"/>
                    <a:pt x="242992" y="62525"/>
                  </a:cubicBezTo>
                  <a:cubicBezTo>
                    <a:pt x="199247" y="90747"/>
                    <a:pt x="141392" y="151425"/>
                    <a:pt x="107525" y="189525"/>
                  </a:cubicBezTo>
                  <a:cubicBezTo>
                    <a:pt x="73658" y="227625"/>
                    <a:pt x="56725" y="250203"/>
                    <a:pt x="39792" y="291125"/>
                  </a:cubicBezTo>
                  <a:cubicBezTo>
                    <a:pt x="22859" y="332047"/>
                    <a:pt x="11569" y="375791"/>
                    <a:pt x="5925" y="435058"/>
                  </a:cubicBezTo>
                  <a:cubicBezTo>
                    <a:pt x="281" y="494325"/>
                    <a:pt x="-3953" y="590281"/>
                    <a:pt x="5925" y="646725"/>
                  </a:cubicBezTo>
                  <a:cubicBezTo>
                    <a:pt x="15803" y="703169"/>
                    <a:pt x="42614" y="729981"/>
                    <a:pt x="65192" y="773725"/>
                  </a:cubicBezTo>
                  <a:cubicBezTo>
                    <a:pt x="87770" y="817469"/>
                    <a:pt x="114581" y="869681"/>
                    <a:pt x="141392" y="909192"/>
                  </a:cubicBezTo>
                  <a:cubicBezTo>
                    <a:pt x="168203" y="948703"/>
                    <a:pt x="203480" y="975514"/>
                    <a:pt x="226058" y="1010792"/>
                  </a:cubicBezTo>
                  <a:cubicBezTo>
                    <a:pt x="248636" y="1046070"/>
                    <a:pt x="254280" y="1079936"/>
                    <a:pt x="276858" y="1120858"/>
                  </a:cubicBezTo>
                  <a:cubicBezTo>
                    <a:pt x="299436" y="1161780"/>
                    <a:pt x="336125" y="1212581"/>
                    <a:pt x="361525" y="1256325"/>
                  </a:cubicBezTo>
                  <a:cubicBezTo>
                    <a:pt x="386925" y="1300069"/>
                    <a:pt x="406680" y="1333936"/>
                    <a:pt x="429258" y="1383325"/>
                  </a:cubicBezTo>
                  <a:cubicBezTo>
                    <a:pt x="451836" y="1432714"/>
                    <a:pt x="480059" y="1494803"/>
                    <a:pt x="496992" y="1552658"/>
                  </a:cubicBezTo>
                  <a:cubicBezTo>
                    <a:pt x="513925" y="1610513"/>
                    <a:pt x="520980" y="1688125"/>
                    <a:pt x="530858" y="1730458"/>
                  </a:cubicBezTo>
                  <a:cubicBezTo>
                    <a:pt x="540736" y="1772791"/>
                    <a:pt x="529448" y="1846170"/>
                    <a:pt x="547792" y="1798192"/>
                  </a:cubicBezTo>
                  <a:close/>
                </a:path>
              </a:pathLst>
            </a:custGeom>
            <a:solidFill>
              <a:srgbClr val="F81914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/>
            <p:cNvSpPr/>
            <p:nvPr/>
          </p:nvSpPr>
          <p:spPr>
            <a:xfrm>
              <a:off x="5087109" y="2823633"/>
              <a:ext cx="367794" cy="381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6" name="Groupe 25"/>
          <p:cNvGrpSpPr>
            <a:grpSpLocks noChangeAspect="1"/>
          </p:cNvGrpSpPr>
          <p:nvPr/>
        </p:nvGrpSpPr>
        <p:grpSpPr>
          <a:xfrm rot="2481044">
            <a:off x="2234997" y="2087962"/>
            <a:ext cx="218642" cy="362778"/>
            <a:chOff x="4724400" y="2494408"/>
            <a:chExt cx="1093212" cy="1813892"/>
          </a:xfrm>
        </p:grpSpPr>
        <p:sp>
          <p:nvSpPr>
            <p:cNvPr id="27" name="Forme libre 26"/>
            <p:cNvSpPr/>
            <p:nvPr/>
          </p:nvSpPr>
          <p:spPr>
            <a:xfrm>
              <a:off x="4724400" y="2494408"/>
              <a:ext cx="1093212" cy="1813892"/>
            </a:xfrm>
            <a:custGeom>
              <a:avLst/>
              <a:gdLst>
                <a:gd name="connsiteX0" fmla="*/ 547792 w 1093212"/>
                <a:gd name="connsiteY0" fmla="*/ 1798192 h 1813892"/>
                <a:gd name="connsiteX1" fmla="*/ 640925 w 1093212"/>
                <a:gd name="connsiteY1" fmla="*/ 1442592 h 1813892"/>
                <a:gd name="connsiteX2" fmla="*/ 793325 w 1093212"/>
                <a:gd name="connsiteY2" fmla="*/ 1171658 h 1813892"/>
                <a:gd name="connsiteX3" fmla="*/ 979592 w 1093212"/>
                <a:gd name="connsiteY3" fmla="*/ 875325 h 1813892"/>
                <a:gd name="connsiteX4" fmla="*/ 1072725 w 1093212"/>
                <a:gd name="connsiteY4" fmla="*/ 680592 h 1813892"/>
                <a:gd name="connsiteX5" fmla="*/ 1089658 w 1093212"/>
                <a:gd name="connsiteY5" fmla="*/ 485858 h 1813892"/>
                <a:gd name="connsiteX6" fmla="*/ 1021925 w 1093212"/>
                <a:gd name="connsiteY6" fmla="*/ 240325 h 1813892"/>
                <a:gd name="connsiteX7" fmla="*/ 869525 w 1093212"/>
                <a:gd name="connsiteY7" fmla="*/ 113325 h 1813892"/>
                <a:gd name="connsiteX8" fmla="*/ 767925 w 1093212"/>
                <a:gd name="connsiteY8" fmla="*/ 37125 h 1813892"/>
                <a:gd name="connsiteX9" fmla="*/ 632458 w 1093212"/>
                <a:gd name="connsiteY9" fmla="*/ 3258 h 1813892"/>
                <a:gd name="connsiteX10" fmla="*/ 513925 w 1093212"/>
                <a:gd name="connsiteY10" fmla="*/ 3258 h 1813892"/>
                <a:gd name="connsiteX11" fmla="*/ 369992 w 1093212"/>
                <a:gd name="connsiteY11" fmla="*/ 20192 h 1813892"/>
                <a:gd name="connsiteX12" fmla="*/ 242992 w 1093212"/>
                <a:gd name="connsiteY12" fmla="*/ 62525 h 1813892"/>
                <a:gd name="connsiteX13" fmla="*/ 107525 w 1093212"/>
                <a:gd name="connsiteY13" fmla="*/ 189525 h 1813892"/>
                <a:gd name="connsiteX14" fmla="*/ 39792 w 1093212"/>
                <a:gd name="connsiteY14" fmla="*/ 291125 h 1813892"/>
                <a:gd name="connsiteX15" fmla="*/ 5925 w 1093212"/>
                <a:gd name="connsiteY15" fmla="*/ 435058 h 1813892"/>
                <a:gd name="connsiteX16" fmla="*/ 5925 w 1093212"/>
                <a:gd name="connsiteY16" fmla="*/ 646725 h 1813892"/>
                <a:gd name="connsiteX17" fmla="*/ 65192 w 1093212"/>
                <a:gd name="connsiteY17" fmla="*/ 773725 h 1813892"/>
                <a:gd name="connsiteX18" fmla="*/ 141392 w 1093212"/>
                <a:gd name="connsiteY18" fmla="*/ 909192 h 1813892"/>
                <a:gd name="connsiteX19" fmla="*/ 226058 w 1093212"/>
                <a:gd name="connsiteY19" fmla="*/ 1010792 h 1813892"/>
                <a:gd name="connsiteX20" fmla="*/ 276858 w 1093212"/>
                <a:gd name="connsiteY20" fmla="*/ 1120858 h 1813892"/>
                <a:gd name="connsiteX21" fmla="*/ 361525 w 1093212"/>
                <a:gd name="connsiteY21" fmla="*/ 1256325 h 1813892"/>
                <a:gd name="connsiteX22" fmla="*/ 429258 w 1093212"/>
                <a:gd name="connsiteY22" fmla="*/ 1383325 h 1813892"/>
                <a:gd name="connsiteX23" fmla="*/ 496992 w 1093212"/>
                <a:gd name="connsiteY23" fmla="*/ 1552658 h 1813892"/>
                <a:gd name="connsiteX24" fmla="*/ 530858 w 1093212"/>
                <a:gd name="connsiteY24" fmla="*/ 1730458 h 1813892"/>
                <a:gd name="connsiteX25" fmla="*/ 547792 w 1093212"/>
                <a:gd name="connsiteY25" fmla="*/ 1798192 h 1813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93212" h="1813892">
                  <a:moveTo>
                    <a:pt x="547792" y="1798192"/>
                  </a:moveTo>
                  <a:cubicBezTo>
                    <a:pt x="566136" y="1750214"/>
                    <a:pt x="600003" y="1547014"/>
                    <a:pt x="640925" y="1442592"/>
                  </a:cubicBezTo>
                  <a:cubicBezTo>
                    <a:pt x="681847" y="1338170"/>
                    <a:pt x="736881" y="1266202"/>
                    <a:pt x="793325" y="1171658"/>
                  </a:cubicBezTo>
                  <a:cubicBezTo>
                    <a:pt x="849769" y="1077114"/>
                    <a:pt x="933025" y="957169"/>
                    <a:pt x="979592" y="875325"/>
                  </a:cubicBezTo>
                  <a:cubicBezTo>
                    <a:pt x="1026159" y="793481"/>
                    <a:pt x="1054381" y="745503"/>
                    <a:pt x="1072725" y="680592"/>
                  </a:cubicBezTo>
                  <a:cubicBezTo>
                    <a:pt x="1091069" y="615681"/>
                    <a:pt x="1098125" y="559236"/>
                    <a:pt x="1089658" y="485858"/>
                  </a:cubicBezTo>
                  <a:cubicBezTo>
                    <a:pt x="1081191" y="412480"/>
                    <a:pt x="1058614" y="302414"/>
                    <a:pt x="1021925" y="240325"/>
                  </a:cubicBezTo>
                  <a:cubicBezTo>
                    <a:pt x="985236" y="178236"/>
                    <a:pt x="911858" y="147192"/>
                    <a:pt x="869525" y="113325"/>
                  </a:cubicBezTo>
                  <a:cubicBezTo>
                    <a:pt x="827192" y="79458"/>
                    <a:pt x="807436" y="55469"/>
                    <a:pt x="767925" y="37125"/>
                  </a:cubicBezTo>
                  <a:cubicBezTo>
                    <a:pt x="728414" y="18781"/>
                    <a:pt x="674791" y="8903"/>
                    <a:pt x="632458" y="3258"/>
                  </a:cubicBezTo>
                  <a:cubicBezTo>
                    <a:pt x="590125" y="-2387"/>
                    <a:pt x="557669" y="436"/>
                    <a:pt x="513925" y="3258"/>
                  </a:cubicBezTo>
                  <a:cubicBezTo>
                    <a:pt x="470181" y="6080"/>
                    <a:pt x="415147" y="10314"/>
                    <a:pt x="369992" y="20192"/>
                  </a:cubicBezTo>
                  <a:cubicBezTo>
                    <a:pt x="324837" y="30070"/>
                    <a:pt x="286736" y="34303"/>
                    <a:pt x="242992" y="62525"/>
                  </a:cubicBezTo>
                  <a:cubicBezTo>
                    <a:pt x="199247" y="90747"/>
                    <a:pt x="141392" y="151425"/>
                    <a:pt x="107525" y="189525"/>
                  </a:cubicBezTo>
                  <a:cubicBezTo>
                    <a:pt x="73658" y="227625"/>
                    <a:pt x="56725" y="250203"/>
                    <a:pt x="39792" y="291125"/>
                  </a:cubicBezTo>
                  <a:cubicBezTo>
                    <a:pt x="22859" y="332047"/>
                    <a:pt x="11569" y="375791"/>
                    <a:pt x="5925" y="435058"/>
                  </a:cubicBezTo>
                  <a:cubicBezTo>
                    <a:pt x="281" y="494325"/>
                    <a:pt x="-3953" y="590281"/>
                    <a:pt x="5925" y="646725"/>
                  </a:cubicBezTo>
                  <a:cubicBezTo>
                    <a:pt x="15803" y="703169"/>
                    <a:pt x="42614" y="729981"/>
                    <a:pt x="65192" y="773725"/>
                  </a:cubicBezTo>
                  <a:cubicBezTo>
                    <a:pt x="87770" y="817469"/>
                    <a:pt x="114581" y="869681"/>
                    <a:pt x="141392" y="909192"/>
                  </a:cubicBezTo>
                  <a:cubicBezTo>
                    <a:pt x="168203" y="948703"/>
                    <a:pt x="203480" y="975514"/>
                    <a:pt x="226058" y="1010792"/>
                  </a:cubicBezTo>
                  <a:cubicBezTo>
                    <a:pt x="248636" y="1046070"/>
                    <a:pt x="254280" y="1079936"/>
                    <a:pt x="276858" y="1120858"/>
                  </a:cubicBezTo>
                  <a:cubicBezTo>
                    <a:pt x="299436" y="1161780"/>
                    <a:pt x="336125" y="1212581"/>
                    <a:pt x="361525" y="1256325"/>
                  </a:cubicBezTo>
                  <a:cubicBezTo>
                    <a:pt x="386925" y="1300069"/>
                    <a:pt x="406680" y="1333936"/>
                    <a:pt x="429258" y="1383325"/>
                  </a:cubicBezTo>
                  <a:cubicBezTo>
                    <a:pt x="451836" y="1432714"/>
                    <a:pt x="480059" y="1494803"/>
                    <a:pt x="496992" y="1552658"/>
                  </a:cubicBezTo>
                  <a:cubicBezTo>
                    <a:pt x="513925" y="1610513"/>
                    <a:pt x="520980" y="1688125"/>
                    <a:pt x="530858" y="1730458"/>
                  </a:cubicBezTo>
                  <a:cubicBezTo>
                    <a:pt x="540736" y="1772791"/>
                    <a:pt x="529448" y="1846170"/>
                    <a:pt x="547792" y="1798192"/>
                  </a:cubicBezTo>
                  <a:close/>
                </a:path>
              </a:pathLst>
            </a:custGeom>
            <a:solidFill>
              <a:srgbClr val="F81914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/>
            <p:cNvSpPr/>
            <p:nvPr/>
          </p:nvSpPr>
          <p:spPr>
            <a:xfrm>
              <a:off x="5087109" y="2823633"/>
              <a:ext cx="367794" cy="381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9" name="TextBox 44"/>
          <p:cNvSpPr txBox="1">
            <a:spLocks noChangeArrowheads="1"/>
          </p:cNvSpPr>
          <p:nvPr/>
        </p:nvSpPr>
        <p:spPr bwMode="auto">
          <a:xfrm>
            <a:off x="30480" y="3376136"/>
            <a:ext cx="271272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sz="1400" b="1" i="1" dirty="0" smtClean="0">
                <a:solidFill>
                  <a:schemeClr val="accent5"/>
                </a:solidFill>
              </a:rPr>
              <a:t>CLINICAL PREDICTORS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fr-FR" sz="1400" b="1" i="1" dirty="0" smtClean="0">
                <a:solidFill>
                  <a:schemeClr val="bg1"/>
                </a:solidFill>
              </a:rPr>
              <a:t>Age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fr-FR" sz="1400" b="1" i="1" dirty="0" smtClean="0">
                <a:solidFill>
                  <a:schemeClr val="bg1"/>
                </a:solidFill>
              </a:rPr>
              <a:t>Initial clinical severity</a:t>
            </a:r>
          </a:p>
          <a:p>
            <a:pPr eaLnBrk="1" hangingPunct="1"/>
            <a:r>
              <a:rPr lang="en-US" altLang="fr-FR" sz="1400" b="1" i="1" dirty="0" smtClean="0">
                <a:solidFill>
                  <a:schemeClr val="accent5"/>
                </a:solidFill>
              </a:rPr>
              <a:t>IMAGING PREDICTORS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fr-FR" sz="1400" b="1" i="1" dirty="0" smtClean="0">
                <a:solidFill>
                  <a:schemeClr val="bg1"/>
                </a:solidFill>
              </a:rPr>
              <a:t>Stroke volume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fr-FR" sz="1400" b="1" i="1" dirty="0" smtClean="0">
                <a:solidFill>
                  <a:schemeClr val="bg1"/>
                </a:solidFill>
              </a:rPr>
              <a:t>Stroke location</a:t>
            </a:r>
          </a:p>
        </p:txBody>
      </p:sp>
      <p:sp>
        <p:nvSpPr>
          <p:cNvPr id="30" name="TextBox 44"/>
          <p:cNvSpPr txBox="1">
            <a:spLocks noChangeArrowheads="1"/>
          </p:cNvSpPr>
          <p:nvPr/>
        </p:nvSpPr>
        <p:spPr bwMode="auto">
          <a:xfrm>
            <a:off x="1828800" y="5105400"/>
            <a:ext cx="59104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fr-FR" sz="2400" b="1" i="1" u="sng" dirty="0" smtClean="0">
                <a:solidFill>
                  <a:schemeClr val="accent5"/>
                </a:solidFill>
              </a:rPr>
              <a:t>Hypothesis</a:t>
            </a:r>
            <a:endParaRPr lang="en-US" altLang="fr-FR" sz="1600" b="1" i="1" dirty="0" smtClean="0">
              <a:solidFill>
                <a:schemeClr val="accent5"/>
              </a:solidFill>
            </a:endParaRPr>
          </a:p>
          <a:p>
            <a:pPr marL="285750" indent="-285750" algn="ctr" eaLnBrk="1" hangingPunct="1">
              <a:buFont typeface="Wingdings" pitchFamily="2" charset="2"/>
              <a:buChar char="à"/>
            </a:pPr>
            <a:r>
              <a:rPr lang="en-US" altLang="fr-FR" sz="1600" b="1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Quantification of stroke location (more or less complete destruction of a more or less eloquent area) improves the prediction of medium-to-long term outcome.</a:t>
            </a:r>
            <a:endParaRPr lang="en-US" altLang="fr-FR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04336" y="1359337"/>
            <a:ext cx="1034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err="1" smtClean="0">
                <a:solidFill>
                  <a:schemeClr val="accent6"/>
                </a:solidFill>
              </a:rPr>
              <a:t>Sub</a:t>
            </a:r>
            <a:r>
              <a:rPr lang="fr-FR" sz="1600" b="1" i="1" dirty="0" smtClean="0">
                <a:solidFill>
                  <a:schemeClr val="accent6"/>
                </a:solidFill>
              </a:rPr>
              <a:t>-acute</a:t>
            </a:r>
            <a:endParaRPr lang="fr-FR" sz="1600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3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4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Methods</a:t>
            </a:r>
            <a:br>
              <a:rPr lang="en-US" sz="3400" dirty="0" smtClean="0">
                <a:solidFill>
                  <a:srgbClr val="FFC000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Prospective cohort</a:t>
            </a:r>
            <a:endParaRPr lang="en-US" sz="3400" b="1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TextBox 44"/>
          <p:cNvSpPr txBox="1">
            <a:spLocks noChangeArrowheads="1"/>
          </p:cNvSpPr>
          <p:nvPr/>
        </p:nvSpPr>
        <p:spPr bwMode="auto">
          <a:xfrm>
            <a:off x="2894" y="966114"/>
            <a:ext cx="738645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endParaRPr lang="en-US" altLang="fr-FR" sz="2000" b="1" i="1" dirty="0" smtClean="0">
              <a:solidFill>
                <a:schemeClr val="bg1"/>
              </a:solidFill>
            </a:endParaRP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n-US" altLang="fr-FR" sz="2000" b="1" i="1" dirty="0" smtClean="0">
                <a:solidFill>
                  <a:schemeClr val="bg1"/>
                </a:solidFill>
              </a:rPr>
              <a:t>“BBS” (Brain Before Stroke) study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n-US" altLang="fr-FR" sz="2000" b="1" i="1" dirty="0" smtClean="0">
                <a:solidFill>
                  <a:schemeClr val="bg1"/>
                </a:solidFill>
              </a:rPr>
              <a:t>Funding: “PHRC inter-regional 2012”  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n-US" altLang="fr-FR" sz="2000" b="1" i="1" dirty="0" smtClean="0">
                <a:solidFill>
                  <a:schemeClr val="bg1"/>
                </a:solidFill>
              </a:rPr>
              <a:t>Prospective 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n-US" altLang="fr-FR" sz="2000" b="1" i="1" dirty="0" smtClean="0">
                <a:solidFill>
                  <a:schemeClr val="bg1"/>
                </a:solidFill>
              </a:rPr>
              <a:t>350 patients</a:t>
            </a:r>
            <a:endParaRPr lang="en-US" altLang="fr-FR" sz="2000" b="1" i="1" dirty="0" smtClean="0">
              <a:solidFill>
                <a:schemeClr val="accent5"/>
              </a:solidFill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685800" y="3200400"/>
            <a:ext cx="8182358" cy="1036092"/>
          </a:xfrm>
          <a:prstGeom prst="rightArrow">
            <a:avLst>
              <a:gd name="adj1" fmla="val 58812"/>
              <a:gd name="adj2" fmla="val 1065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Éclair 2"/>
          <p:cNvSpPr>
            <a:spLocks noChangeAspect="1"/>
          </p:cNvSpPr>
          <p:nvPr/>
        </p:nvSpPr>
        <p:spPr>
          <a:xfrm rot="15838309">
            <a:off x="231605" y="4075287"/>
            <a:ext cx="474811" cy="474811"/>
          </a:xfrm>
          <a:prstGeom prst="lightningBol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177006" y="3443305"/>
            <a:ext cx="756000" cy="570541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/>
          </a:p>
        </p:txBody>
      </p:sp>
      <p:sp>
        <p:nvSpPr>
          <p:cNvPr id="20" name="Rectangle 19"/>
          <p:cNvSpPr/>
          <p:nvPr/>
        </p:nvSpPr>
        <p:spPr>
          <a:xfrm>
            <a:off x="6933193" y="3437690"/>
            <a:ext cx="756000" cy="570541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/>
          </a:p>
        </p:txBody>
      </p:sp>
      <p:sp>
        <p:nvSpPr>
          <p:cNvPr id="22" name="Rectangle 21"/>
          <p:cNvSpPr/>
          <p:nvPr/>
        </p:nvSpPr>
        <p:spPr>
          <a:xfrm>
            <a:off x="2503225" y="3434025"/>
            <a:ext cx="756000" cy="570541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/>
          </a:p>
        </p:txBody>
      </p:sp>
      <p:sp>
        <p:nvSpPr>
          <p:cNvPr id="24" name="Rectangle 23"/>
          <p:cNvSpPr/>
          <p:nvPr/>
        </p:nvSpPr>
        <p:spPr>
          <a:xfrm>
            <a:off x="3931781" y="3437690"/>
            <a:ext cx="756000" cy="570541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/>
          </a:p>
        </p:txBody>
      </p:sp>
      <p:sp>
        <p:nvSpPr>
          <p:cNvPr id="5" name="ZoneTexte 4"/>
          <p:cNvSpPr txBox="1"/>
          <p:nvPr/>
        </p:nvSpPr>
        <p:spPr>
          <a:xfrm>
            <a:off x="1065385" y="3358415"/>
            <a:ext cx="9713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MRI</a:t>
            </a:r>
          </a:p>
          <a:p>
            <a:pPr algn="ctr"/>
            <a:r>
              <a:rPr lang="en-US" sz="1400" b="1" dirty="0" smtClean="0"/>
              <a:t>Clinical </a:t>
            </a:r>
          </a:p>
          <a:p>
            <a:pPr algn="ctr"/>
            <a:r>
              <a:rPr lang="en-US" sz="1400" b="1" dirty="0" smtClean="0"/>
              <a:t>evaluation</a:t>
            </a:r>
            <a:endParaRPr lang="en-US" sz="1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177007" y="4014678"/>
            <a:ext cx="6431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i="1" dirty="0" smtClean="0">
                <a:solidFill>
                  <a:schemeClr val="bg1"/>
                </a:solidFill>
              </a:rPr>
              <a:t>24h-72h</a:t>
            </a:r>
            <a:endParaRPr lang="fr-FR" sz="1050" b="1" i="1" dirty="0">
              <a:solidFill>
                <a:schemeClr val="bg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401764" y="3349135"/>
            <a:ext cx="9713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MRI</a:t>
            </a:r>
          </a:p>
          <a:p>
            <a:pPr algn="ctr"/>
            <a:r>
              <a:rPr lang="en-US" sz="1400" b="1" dirty="0" smtClean="0"/>
              <a:t>Clinical </a:t>
            </a:r>
          </a:p>
          <a:p>
            <a:pPr algn="ctr"/>
            <a:r>
              <a:rPr lang="en-US" sz="1400" b="1" dirty="0" smtClean="0"/>
              <a:t>evaluation</a:t>
            </a:r>
            <a:endParaRPr lang="en-US" sz="1400" b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2503268" y="4013846"/>
            <a:ext cx="7040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 smtClean="0">
                <a:solidFill>
                  <a:schemeClr val="bg1"/>
                </a:solidFill>
              </a:rPr>
              <a:t>3 months</a:t>
            </a:r>
            <a:endParaRPr lang="en-US" sz="1050" b="1" i="1" dirty="0">
              <a:solidFill>
                <a:schemeClr val="bg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820160" y="3352800"/>
            <a:ext cx="9713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MRI</a:t>
            </a:r>
          </a:p>
          <a:p>
            <a:pPr algn="ctr"/>
            <a:r>
              <a:rPr lang="en-US" sz="1400" b="1" dirty="0" smtClean="0"/>
              <a:t>Clinical </a:t>
            </a:r>
          </a:p>
          <a:p>
            <a:pPr algn="ctr"/>
            <a:r>
              <a:rPr lang="en-US" sz="1400" b="1" dirty="0" smtClean="0"/>
              <a:t>evaluation</a:t>
            </a:r>
            <a:endParaRPr lang="en-US" sz="1400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3874488" y="4013846"/>
            <a:ext cx="7040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 smtClean="0">
                <a:solidFill>
                  <a:schemeClr val="bg1"/>
                </a:solidFill>
              </a:rPr>
              <a:t>6 months</a:t>
            </a:r>
            <a:endParaRPr lang="en-US" sz="1050" b="1" i="1" dirty="0">
              <a:solidFill>
                <a:schemeClr val="bg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831524" y="3352800"/>
            <a:ext cx="9713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MRI</a:t>
            </a:r>
          </a:p>
          <a:p>
            <a:pPr algn="ctr"/>
            <a:r>
              <a:rPr lang="en-US" sz="1400" b="1" dirty="0" smtClean="0"/>
              <a:t>Clinical </a:t>
            </a:r>
          </a:p>
          <a:p>
            <a:pPr algn="ctr"/>
            <a:r>
              <a:rPr lang="en-US" sz="1400" b="1" dirty="0" smtClean="0"/>
              <a:t>evaluation</a:t>
            </a:r>
            <a:endParaRPr lang="en-US" sz="1400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7046260" y="4013846"/>
            <a:ext cx="5309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 smtClean="0">
                <a:solidFill>
                  <a:schemeClr val="bg1"/>
                </a:solidFill>
              </a:rPr>
              <a:t>1 year</a:t>
            </a:r>
            <a:endParaRPr lang="en-US" sz="1050" b="1" i="1" dirty="0">
              <a:solidFill>
                <a:schemeClr val="bg1"/>
              </a:solidFill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1037005" y="4267200"/>
            <a:ext cx="2412315" cy="1571566"/>
            <a:chOff x="1037005" y="4267200"/>
            <a:chExt cx="2412315" cy="1571566"/>
          </a:xfrm>
        </p:grpSpPr>
        <p:sp>
          <p:nvSpPr>
            <p:cNvPr id="25" name="ZoneTexte 24"/>
            <p:cNvSpPr txBox="1"/>
            <p:nvPr/>
          </p:nvSpPr>
          <p:spPr>
            <a:xfrm>
              <a:off x="1037005" y="4876800"/>
              <a:ext cx="8464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Stroke location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2327985" y="4870050"/>
              <a:ext cx="11213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5"/>
                  </a:solidFill>
                </a:rPr>
                <a:t>COGNITIVE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 outcome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Connecteur droit avec flèche 7"/>
            <p:cNvCxnSpPr>
              <a:stCxn id="7" idx="2"/>
            </p:cNvCxnSpPr>
            <p:nvPr/>
          </p:nvCxnSpPr>
          <p:spPr>
            <a:xfrm flipH="1">
              <a:off x="1498569" y="4268594"/>
              <a:ext cx="1" cy="540000"/>
            </a:xfrm>
            <a:prstGeom prst="straightConnector1">
              <a:avLst/>
            </a:prstGeom>
            <a:ln>
              <a:solidFill>
                <a:schemeClr val="bg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/>
            <p:nvPr/>
          </p:nvCxnSpPr>
          <p:spPr>
            <a:xfrm flipH="1">
              <a:off x="2895599" y="4267200"/>
              <a:ext cx="1" cy="540000"/>
            </a:xfrm>
            <a:prstGeom prst="straightConnector1">
              <a:avLst/>
            </a:prstGeom>
            <a:ln>
              <a:solidFill>
                <a:schemeClr val="bg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lèche courbée vers le haut 10"/>
            <p:cNvSpPr/>
            <p:nvPr/>
          </p:nvSpPr>
          <p:spPr>
            <a:xfrm>
              <a:off x="1568442" y="5455534"/>
              <a:ext cx="1416794" cy="304800"/>
            </a:xfrm>
            <a:prstGeom prst="curvedUpArrow">
              <a:avLst>
                <a:gd name="adj1" fmla="val 25000"/>
                <a:gd name="adj2" fmla="val 72967"/>
                <a:gd name="adj3" fmla="val 25000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074430" y="5377101"/>
              <a:ext cx="327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chemeClr val="bg1"/>
                  </a:solidFill>
                </a:rPr>
                <a:t>?</a:t>
              </a:r>
              <a:endParaRPr lang="fr-FR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509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4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Stroke location and cognitive outcome</a:t>
            </a:r>
            <a:br>
              <a:rPr lang="en-US" sz="3400" dirty="0" smtClean="0">
                <a:solidFill>
                  <a:srgbClr val="FFC000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Maps of eloquent regions</a:t>
            </a:r>
            <a:endParaRPr lang="en-US" sz="3400" b="1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898065" y="1009418"/>
            <a:ext cx="2121735" cy="338554"/>
          </a:xfrm>
          <a:prstGeom prst="rect">
            <a:avLst/>
          </a:prstGeom>
          <a:noFill/>
          <a:ln>
            <a:solidFill>
              <a:schemeClr val="bg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Segmentation of stroke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31" name="Flèche droite 30"/>
          <p:cNvSpPr/>
          <p:nvPr/>
        </p:nvSpPr>
        <p:spPr>
          <a:xfrm rot="5400000">
            <a:off x="4765086" y="1550077"/>
            <a:ext cx="522523" cy="283018"/>
          </a:xfrm>
          <a:prstGeom prst="rightArrow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410836" y="2025417"/>
            <a:ext cx="3183564" cy="338554"/>
          </a:xfrm>
          <a:prstGeom prst="rect">
            <a:avLst/>
          </a:prstGeom>
          <a:noFill/>
          <a:ln>
            <a:solidFill>
              <a:schemeClr val="bg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Normalization within the MNI space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0" y="4261030"/>
            <a:ext cx="1640113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fr-FR" sz="1600" b="1" dirty="0" err="1" smtClean="0">
                <a:solidFill>
                  <a:schemeClr val="accent5"/>
                </a:solidFill>
              </a:rPr>
              <a:t>Voxel-based</a:t>
            </a:r>
            <a:r>
              <a:rPr lang="fr-FR" sz="1600" b="1" dirty="0" smtClean="0">
                <a:solidFill>
                  <a:schemeClr val="accent5"/>
                </a:solidFill>
              </a:rPr>
              <a:t> </a:t>
            </a:r>
            <a:r>
              <a:rPr lang="fr-FR" sz="1600" b="1" dirty="0" err="1" smtClean="0">
                <a:solidFill>
                  <a:schemeClr val="accent5"/>
                </a:solidFill>
              </a:rPr>
              <a:t>Lesion-Symptom</a:t>
            </a:r>
            <a:r>
              <a:rPr lang="fr-FR" sz="1600" b="1" dirty="0" smtClean="0">
                <a:solidFill>
                  <a:schemeClr val="accent5"/>
                </a:solidFill>
              </a:rPr>
              <a:t> </a:t>
            </a:r>
            <a:r>
              <a:rPr lang="fr-FR" sz="1600" b="1" dirty="0" err="1" smtClean="0">
                <a:solidFill>
                  <a:schemeClr val="accent5"/>
                </a:solidFill>
              </a:rPr>
              <a:t>Mapping</a:t>
            </a:r>
            <a:endParaRPr lang="fr-FR" sz="1600" b="1" dirty="0" smtClean="0">
              <a:solidFill>
                <a:schemeClr val="accent5"/>
              </a:solidFill>
            </a:endParaRPr>
          </a:p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n = 215 patients</a:t>
            </a:r>
            <a:endParaRPr lang="fr-FR" sz="1200" b="1" dirty="0">
              <a:solidFill>
                <a:schemeClr val="bg1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4830232" y="6059703"/>
            <a:ext cx="696986" cy="692138"/>
            <a:chOff x="4830232" y="6059703"/>
            <a:chExt cx="696986" cy="692138"/>
          </a:xfrm>
        </p:grpSpPr>
        <p:sp>
          <p:nvSpPr>
            <p:cNvPr id="47" name="Flèche droite 46"/>
            <p:cNvSpPr/>
            <p:nvPr/>
          </p:nvSpPr>
          <p:spPr>
            <a:xfrm rot="5400000" flipV="1">
              <a:off x="5075256" y="6107767"/>
              <a:ext cx="319321" cy="223193"/>
            </a:xfrm>
            <a:prstGeom prst="rightArrow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4830232" y="6444064"/>
              <a:ext cx="696986" cy="307777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chemeClr val="bg1"/>
                  </a:solidFill>
                </a:rPr>
                <a:t>Z score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2304410" y="5007409"/>
            <a:ext cx="5778205" cy="939139"/>
            <a:chOff x="2304410" y="5007409"/>
            <a:chExt cx="5778205" cy="939139"/>
          </a:xfrm>
        </p:grpSpPr>
        <p:sp>
          <p:nvSpPr>
            <p:cNvPr id="42" name="Flèche droite 41"/>
            <p:cNvSpPr/>
            <p:nvPr/>
          </p:nvSpPr>
          <p:spPr>
            <a:xfrm rot="5400000" flipV="1">
              <a:off x="3052494" y="5069987"/>
              <a:ext cx="319321" cy="223193"/>
            </a:xfrm>
            <a:prstGeom prst="rightArrow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43" name="Flèche droite 42"/>
            <p:cNvSpPr/>
            <p:nvPr/>
          </p:nvSpPr>
          <p:spPr>
            <a:xfrm rot="5400000" flipV="1">
              <a:off x="7112436" y="5055473"/>
              <a:ext cx="319321" cy="223193"/>
            </a:xfrm>
            <a:prstGeom prst="rightArrow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2304410" y="5330994"/>
              <a:ext cx="17164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Mean score of MoCA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6366119" y="5316480"/>
              <a:ext cx="17164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Mean score of MoCA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4623198" y="5638771"/>
              <a:ext cx="1063112" cy="307777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Comparison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9" name="Double flèche horizontale 48"/>
            <p:cNvSpPr/>
            <p:nvPr/>
          </p:nvSpPr>
          <p:spPr>
            <a:xfrm>
              <a:off x="4285533" y="5355758"/>
              <a:ext cx="1943100" cy="232228"/>
            </a:xfrm>
            <a:prstGeom prst="leftRightArrow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50" name="Accolade ouvrante 49"/>
          <p:cNvSpPr/>
          <p:nvPr/>
        </p:nvSpPr>
        <p:spPr>
          <a:xfrm>
            <a:off x="1640113" y="2666227"/>
            <a:ext cx="215819" cy="4100487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1855932" y="2675146"/>
            <a:ext cx="7101146" cy="2259693"/>
            <a:chOff x="1855932" y="2675146"/>
            <a:chExt cx="7101146" cy="2259693"/>
          </a:xfrm>
        </p:grpSpPr>
        <p:sp>
          <p:nvSpPr>
            <p:cNvPr id="39" name="ZoneTexte 38"/>
            <p:cNvSpPr txBox="1"/>
            <p:nvPr/>
          </p:nvSpPr>
          <p:spPr>
            <a:xfrm>
              <a:off x="1855932" y="4627062"/>
              <a:ext cx="31277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n patients with this given voxel infarcted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5939649" y="4627062"/>
              <a:ext cx="30174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n’ patients with this given voxel spared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pic>
          <p:nvPicPr>
            <p:cNvPr id="51" name="Picture 2" descr="C:\Users\Fanny\Documents\BBS\PosterEtCommunications\DWI_BBS034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73578" y="2782339"/>
              <a:ext cx="1577039" cy="1830209"/>
            </a:xfrm>
            <a:prstGeom prst="rect">
              <a:avLst/>
            </a:prstGeom>
            <a:noFill/>
          </p:spPr>
        </p:pic>
        <p:pic>
          <p:nvPicPr>
            <p:cNvPr id="52" name="Picture 3" descr="C:\Users\Fanny\Documents\BBS\PosterEtCommunications\DWI_BBS042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28659" y="2782339"/>
              <a:ext cx="1575488" cy="1830209"/>
            </a:xfrm>
            <a:prstGeom prst="rect">
              <a:avLst/>
            </a:prstGeom>
            <a:noFill/>
          </p:spPr>
        </p:pic>
        <p:sp>
          <p:nvSpPr>
            <p:cNvPr id="54" name="Flèche droite 53"/>
            <p:cNvSpPr/>
            <p:nvPr/>
          </p:nvSpPr>
          <p:spPr>
            <a:xfrm rot="8850627">
              <a:off x="3608582" y="2675146"/>
              <a:ext cx="1291060" cy="193666"/>
            </a:xfrm>
            <a:prstGeom prst="rightArrow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55" name="Flèche droite 54"/>
            <p:cNvSpPr/>
            <p:nvPr/>
          </p:nvSpPr>
          <p:spPr>
            <a:xfrm rot="12749373" flipH="1">
              <a:off x="5235785" y="2695559"/>
              <a:ext cx="1291060" cy="193666"/>
            </a:xfrm>
            <a:prstGeom prst="rightArrow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16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4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Stroke location and cognitive outcome</a:t>
            </a:r>
            <a:br>
              <a:rPr lang="en-US" sz="3400" dirty="0" smtClean="0">
                <a:solidFill>
                  <a:srgbClr val="FFC000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Maps of eloquent regions</a:t>
            </a:r>
            <a:endParaRPr lang="en-US" sz="3400" b="1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905000"/>
            <a:ext cx="91440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Thomas\Downloads\Multisclice_Dénomin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55312"/>
            <a:ext cx="9144000" cy="746975"/>
          </a:xfrm>
          <a:prstGeom prst="rect">
            <a:avLst/>
          </a:prstGeom>
          <a:noFill/>
        </p:spPr>
      </p:pic>
      <p:sp>
        <p:nvSpPr>
          <p:cNvPr id="19" name="TextBox 2"/>
          <p:cNvSpPr txBox="1"/>
          <p:nvPr/>
        </p:nvSpPr>
        <p:spPr>
          <a:xfrm>
            <a:off x="0" y="1219200"/>
            <a:ext cx="2185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Item “naming” from </a:t>
            </a:r>
            <a:r>
              <a:rPr lang="en-US" sz="1400" b="1" dirty="0" err="1" smtClean="0">
                <a:solidFill>
                  <a:schemeClr val="bg1"/>
                </a:solidFill>
              </a:rPr>
              <a:t>MoCA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TextBox 4"/>
          <p:cNvSpPr txBox="1"/>
          <p:nvPr/>
        </p:nvSpPr>
        <p:spPr>
          <a:xfrm>
            <a:off x="0" y="2438400"/>
            <a:ext cx="2294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Item “language” from </a:t>
            </a:r>
            <a:r>
              <a:rPr lang="en-US" sz="1400" b="1" dirty="0" err="1" smtClean="0">
                <a:solidFill>
                  <a:schemeClr val="bg1"/>
                </a:solidFill>
              </a:rPr>
              <a:t>MoCA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21" name="Picture 2" descr="C:\Users\Thomas\Downloads\Multislice_Lang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85002"/>
            <a:ext cx="9144000" cy="746975"/>
          </a:xfrm>
          <a:prstGeom prst="rect">
            <a:avLst/>
          </a:prstGeom>
          <a:noFill/>
        </p:spPr>
      </p:pic>
      <p:sp>
        <p:nvSpPr>
          <p:cNvPr id="22" name="TextBox 6"/>
          <p:cNvSpPr txBox="1"/>
          <p:nvPr/>
        </p:nvSpPr>
        <p:spPr>
          <a:xfrm>
            <a:off x="0" y="3714750"/>
            <a:ext cx="3571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Item “</a:t>
            </a:r>
            <a:r>
              <a:rPr lang="en-US" sz="1400" b="1" dirty="0" err="1" smtClean="0">
                <a:solidFill>
                  <a:schemeClr val="bg1"/>
                </a:solidFill>
              </a:rPr>
              <a:t>visuospatial</a:t>
            </a:r>
            <a:r>
              <a:rPr lang="en-US" sz="1400" b="1" dirty="0" smtClean="0">
                <a:solidFill>
                  <a:schemeClr val="bg1"/>
                </a:solidFill>
              </a:rPr>
              <a:t> and executive” from </a:t>
            </a:r>
            <a:r>
              <a:rPr lang="en-US" sz="1400" b="1" dirty="0" err="1" smtClean="0">
                <a:solidFill>
                  <a:schemeClr val="bg1"/>
                </a:solidFill>
              </a:rPr>
              <a:t>MoCA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23" name="Picture 2" descr="C:\Users\Thomas\Downloads\Multislice_VisuoEx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58375"/>
            <a:ext cx="9144000" cy="746975"/>
          </a:xfrm>
          <a:prstGeom prst="rect">
            <a:avLst/>
          </a:prstGeom>
          <a:noFill/>
        </p:spPr>
      </p:pic>
      <p:sp>
        <p:nvSpPr>
          <p:cNvPr id="27" name="TextBox 8"/>
          <p:cNvSpPr txBox="1"/>
          <p:nvPr/>
        </p:nvSpPr>
        <p:spPr>
          <a:xfrm>
            <a:off x="0" y="5035748"/>
            <a:ext cx="2734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Item “delayed recall” from </a:t>
            </a:r>
            <a:r>
              <a:rPr lang="en-US" sz="1400" b="1" dirty="0" err="1" smtClean="0">
                <a:solidFill>
                  <a:schemeClr val="bg1"/>
                </a:solidFill>
              </a:rPr>
              <a:t>MoCA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28" name="Picture 2" descr="C:\Users\Thomas\Downloads\Multislice_Rappe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272825"/>
            <a:ext cx="9144000" cy="746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237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4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Stroke location and cognitive outcome</a:t>
            </a:r>
            <a:br>
              <a:rPr lang="en-US" sz="3400" dirty="0" smtClean="0">
                <a:solidFill>
                  <a:srgbClr val="FFC000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Maps of eloquent regions</a:t>
            </a:r>
            <a:endParaRPr lang="en-US" sz="3400" b="1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pic>
        <p:nvPicPr>
          <p:cNvPr id="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5" y="1152525"/>
            <a:ext cx="87820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ZoneTexte 60"/>
          <p:cNvSpPr txBox="1"/>
          <p:nvPr/>
        </p:nvSpPr>
        <p:spPr>
          <a:xfrm>
            <a:off x="13445" y="968185"/>
            <a:ext cx="3141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Atlas : </a:t>
            </a:r>
            <a:r>
              <a:rPr lang="en-US" b="1" u="sng" dirty="0" smtClean="0">
                <a:solidFill>
                  <a:schemeClr val="accent6"/>
                </a:solidFill>
              </a:rPr>
              <a:t>Cognitive</a:t>
            </a:r>
            <a:r>
              <a:rPr lang="en-US" dirty="0" smtClean="0">
                <a:solidFill>
                  <a:schemeClr val="accent6"/>
                </a:solidFill>
              </a:rPr>
              <a:t> eloquent areas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47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7398</TotalTime>
  <Words>913</Words>
  <Application>Microsoft Office PowerPoint</Application>
  <PresentationFormat>Affichage à l'écran (4:3)</PresentationFormat>
  <Paragraphs>258</Paragraphs>
  <Slides>24</Slides>
  <Notes>24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Office Theme</vt:lpstr>
      <vt:lpstr>Imaging biomarkers of post-stroke prognosis</vt:lpstr>
      <vt:lpstr>General introduction Rationale</vt:lpstr>
      <vt:lpstr>General introduction Rationale</vt:lpstr>
      <vt:lpstr>General introduction Rationale</vt:lpstr>
      <vt:lpstr>General introduction Rationale</vt:lpstr>
      <vt:lpstr>Methods Prospective cohort</vt:lpstr>
      <vt:lpstr>Stroke location and cognitive outcome Maps of eloquent regions</vt:lpstr>
      <vt:lpstr>Stroke location and cognitive outcome Maps of eloquent regions</vt:lpstr>
      <vt:lpstr>Stroke location and cognitive outcome Maps of eloquent regions</vt:lpstr>
      <vt:lpstr>Stroke location and cognitive outcome Extraction of location-based variables</vt:lpstr>
      <vt:lpstr>Stroke location and cognitive outcome Prediction models</vt:lpstr>
      <vt:lpstr>Stroke location and cognitive outcome Prediction models</vt:lpstr>
      <vt:lpstr>Stroke location and cognitive outcome Prediction models</vt:lpstr>
      <vt:lpstr>Stroke location and motor outcome Maps of eloquent regions</vt:lpstr>
      <vt:lpstr>Stroke location and motor outcome Hypotheses</vt:lpstr>
      <vt:lpstr>Stroke location and motor outcome Early assessment of motor fiber integrity</vt:lpstr>
      <vt:lpstr>Stroke location and motor outcome Prediction of motor recovery by using initial clinical severity</vt:lpstr>
      <vt:lpstr>Stroke location and motor outcome Added value of iFNr compared to initial Fugl-Meyer</vt:lpstr>
      <vt:lpstr>Stroke location and motor outcome Added value of iFNr compared to initial Fugl-Meyer</vt:lpstr>
      <vt:lpstr>Stroke location and motor outcome Added value of iFNr compared to initial Fugl-Meyer</vt:lpstr>
      <vt:lpstr>Stroke location and motor outcome Added value of iFNr compared to initial Fugl-Meyer</vt:lpstr>
      <vt:lpstr>Stroke location and motor outcome Conclusion</vt:lpstr>
      <vt:lpstr>Imaging and prognosis Conclusion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Pathophysiology of edema and cellular invasion in brain inflammation</dc:title>
  <dc:creator>Thomas</dc:creator>
  <cp:lastModifiedBy>ABBAS Kahina</cp:lastModifiedBy>
  <cp:revision>486</cp:revision>
  <dcterms:created xsi:type="dcterms:W3CDTF">2014-01-22T11:19:46Z</dcterms:created>
  <dcterms:modified xsi:type="dcterms:W3CDTF">2017-08-08T07:50:51Z</dcterms:modified>
</cp:coreProperties>
</file>